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65" r:id="rId12"/>
    <p:sldId id="266" r:id="rId13"/>
    <p:sldId id="267" r:id="rId14"/>
    <p:sldId id="268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1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1pPr>
    <a:lvl2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1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2pPr>
    <a:lvl3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1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3pPr>
    <a:lvl4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1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4pPr>
    <a:lvl5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1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5pPr>
    <a:lvl6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1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6pPr>
    <a:lvl7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1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7pPr>
    <a:lvl8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1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8pPr>
    <a:lvl9pPr marL="0" marR="0" indent="0" algn="just" defTabSz="44958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1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529"/>
  </p:normalViewPr>
  <p:slideViewPr>
    <p:cSldViewPr snapToGrid="0" snapToObjects="1">
      <p:cViewPr>
        <p:scale>
          <a:sx n="57" d="100"/>
          <a:sy n="57" d="100"/>
        </p:scale>
        <p:origin x="-396" y="-4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701191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7596"/>
          </a:blip>
          <a:stretch>
            <a:fillRect/>
          </a:stretch>
        </p:blipFill>
        <p:spPr>
          <a:xfrm>
            <a:off x="-256011" y="-10474143"/>
            <a:ext cx="27695110" cy="3466136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5"/>
            <a:ext cx="21971000" cy="7241587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3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just" defTabSz="825500">
              <a:lnSpc>
                <a:spcPct val="150000"/>
              </a:lnSpc>
              <a:spcBef>
                <a:spcPts val="0"/>
              </a:spcBef>
              <a:buSzTx/>
              <a:buNone/>
              <a:defRPr sz="5500" b="1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Информация о факте</a:t>
            </a:r>
          </a:p>
        </p:txBody>
      </p:sp>
      <p:sp>
        <p:nvSpPr>
          <p:cNvPr id="10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2" y="10675453"/>
            <a:ext cx="20200057" cy="636985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Авторство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2" name="Уровень текста 1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5"/>
          </a:xfrm>
          <a:prstGeom prst="rect">
            <a:avLst/>
          </a:prstGeom>
        </p:spPr>
        <p:txBody>
          <a:bodyPr numCol="1" spcCol="38100"/>
          <a:lstStyle>
            <a:lvl1pPr marL="0" indent="169021" defTabSz="449580">
              <a:spcBef>
                <a:spcPts val="0"/>
              </a:spcBef>
              <a:buSzTx/>
              <a:buNone/>
              <a:defRPr sz="8500" b="1" spc="-2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«Важная цитата»</a:t>
            </a:r>
          </a:p>
        </p:txBody>
      </p:sp>
      <p:sp>
        <p:nvSpPr>
          <p:cNvPr id="1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Изображение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1" name="Изображение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2" name="Изображение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Изображение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20538"/>
          </a:blip>
          <a:stretch>
            <a:fillRect/>
          </a:stretch>
        </p:blipFill>
        <p:spPr>
          <a:xfrm>
            <a:off x="-256011" y="-10474143"/>
            <a:ext cx="27695110" cy="3466136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Параллелограмм"/>
          <p:cNvSpPr/>
          <p:nvPr/>
        </p:nvSpPr>
        <p:spPr>
          <a:xfrm>
            <a:off x="-16027765" y="-51356"/>
            <a:ext cx="29120760" cy="138187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 sz="3200" b="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defTabSz="449580">
              <a:defRPr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Текст пункта на слайде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>
            <a:lvl1pPr defTabSz="449580">
              <a:defRPr b="1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Текст пункта на слайде</a:t>
            </a:r>
          </a:p>
        </p:txBody>
      </p:sp>
      <p:sp>
        <p:nvSpPr>
          <p:cNvPr id="58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5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Заголовок раздела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51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7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Заголовок повестки дня</a:t>
            </a:r>
          </a:p>
        </p:txBody>
      </p:sp>
      <p:sp>
        <p:nvSpPr>
          <p:cNvPr id="8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Подзаголовок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6" name="Уровень текста 1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50000"/>
              </a:lnSpc>
              <a:spcBef>
                <a:spcPts val="1800"/>
              </a:spcBef>
              <a:buSzTx/>
              <a:buNone/>
              <a:defRPr sz="5500" b="1" spc="-99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Темы повестки дня</a:t>
            </a:r>
          </a:p>
        </p:txBody>
      </p:sp>
      <p:sp>
        <p:nvSpPr>
          <p:cNvPr id="8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defRPr sz="1800" b="0">
                <a:uFillTx/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hotline2021@mail.ru" TargetMode="External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"/><Relationship Id="rId13" Type="http://schemas.openxmlformats.org/officeDocument/2006/relationships/image" Target="../media/image15.tif"/><Relationship Id="rId18" Type="http://schemas.openxmlformats.org/officeDocument/2006/relationships/image" Target="../media/image20.tif"/><Relationship Id="rId3" Type="http://schemas.openxmlformats.org/officeDocument/2006/relationships/image" Target="../media/image5.tif"/><Relationship Id="rId7" Type="http://schemas.openxmlformats.org/officeDocument/2006/relationships/image" Target="../media/image9.tif"/><Relationship Id="rId12" Type="http://schemas.openxmlformats.org/officeDocument/2006/relationships/image" Target="../media/image14.tif"/><Relationship Id="rId17" Type="http://schemas.openxmlformats.org/officeDocument/2006/relationships/image" Target="../media/image19.tif"/><Relationship Id="rId2" Type="http://schemas.openxmlformats.org/officeDocument/2006/relationships/image" Target="../media/image4.tif"/><Relationship Id="rId16" Type="http://schemas.openxmlformats.org/officeDocument/2006/relationships/image" Target="../media/image18.tif"/><Relationship Id="rId20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"/><Relationship Id="rId11" Type="http://schemas.openxmlformats.org/officeDocument/2006/relationships/image" Target="../media/image13.tif"/><Relationship Id="rId5" Type="http://schemas.openxmlformats.org/officeDocument/2006/relationships/image" Target="../media/image7.tif"/><Relationship Id="rId15" Type="http://schemas.openxmlformats.org/officeDocument/2006/relationships/image" Target="../media/image17.tif"/><Relationship Id="rId10" Type="http://schemas.openxmlformats.org/officeDocument/2006/relationships/image" Target="../media/image12.tif"/><Relationship Id="rId19" Type="http://schemas.openxmlformats.org/officeDocument/2006/relationships/image" Target="../media/image21.tif"/><Relationship Id="rId4" Type="http://schemas.openxmlformats.org/officeDocument/2006/relationships/image" Target="../media/image6.tif"/><Relationship Id="rId9" Type="http://schemas.openxmlformats.org/officeDocument/2006/relationships/image" Target="../media/image11.tif"/><Relationship Id="rId14" Type="http://schemas.openxmlformats.org/officeDocument/2006/relationships/image" Target="../media/image16.t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88003335112.ru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tif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8 800 333 5 112"/>
          <p:cNvSpPr txBox="1"/>
          <p:nvPr/>
        </p:nvSpPr>
        <p:spPr>
          <a:xfrm>
            <a:off x="7735568" y="9225663"/>
            <a:ext cx="8912861" cy="1626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7">
              <a:lnSpc>
                <a:spcPct val="80000"/>
              </a:lnSpc>
              <a:defRPr sz="10000" b="0" spc="-200">
                <a:solidFill>
                  <a:srgbClr val="ED2B23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8 800 333 5 112</a:t>
            </a:r>
          </a:p>
        </p:txBody>
      </p:sp>
      <p:sp>
        <p:nvSpPr>
          <p:cNvPr id="148" name="ГОРЯЧАЯ ЛИНИЯ…"/>
          <p:cNvSpPr txBox="1"/>
          <p:nvPr/>
        </p:nvSpPr>
        <p:spPr>
          <a:xfrm>
            <a:off x="1459435" y="3698864"/>
            <a:ext cx="21465132" cy="505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lnSpc>
                <a:spcPct val="100000"/>
              </a:lnSpc>
              <a:defRPr sz="16000" b="0">
                <a:solidFill>
                  <a:srgbClr val="3D3D3D"/>
                </a:solidFill>
                <a:uFillTx/>
                <a:latin typeface="Impact"/>
                <a:ea typeface="Impact"/>
                <a:cs typeface="Impact"/>
                <a:sym typeface="Impact"/>
              </a:defRPr>
            </a:pPr>
            <a:r>
              <a:t>ГОРЯЧАЯ ЛИНИЯ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algn="ctr" defTabSz="457200">
              <a:lnSpc>
                <a:spcPct val="100000"/>
              </a:lnSpc>
              <a:defRPr sz="16000" b="0">
                <a:solidFill>
                  <a:srgbClr val="FF4040"/>
                </a:solidFill>
                <a:uFillTx/>
                <a:latin typeface="Impact"/>
                <a:ea typeface="Impact"/>
                <a:cs typeface="Impact"/>
                <a:sym typeface="Impact"/>
              </a:defRPr>
            </a:pPr>
            <a:r>
              <a:t>АНТИ</a:t>
            </a:r>
            <a:r>
              <a:rPr>
                <a:solidFill>
                  <a:srgbClr val="3D3D3D"/>
                </a:solidFill>
              </a:rPr>
              <a:t>КОНТРАФАКТ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1"/>
          <p:cNvSpPr txBox="1"/>
          <p:nvPr/>
        </p:nvSpPr>
        <p:spPr>
          <a:xfrm>
            <a:off x="866275" y="431073"/>
            <a:ext cx="17323982" cy="118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914400">
              <a:defRPr sz="5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еждународн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Антиконтрафакт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20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25175"/>
          </a:blip>
          <a:stretch>
            <a:fillRect/>
          </a:stretch>
        </p:blipFill>
        <p:spPr>
          <a:xfrm>
            <a:off x="17704891" y="10366037"/>
            <a:ext cx="6634231" cy="2708982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В 2011 году по предложению МВД и Минпромторга РФ при поддержке Правительства России было создано некоммерческое Партнерство «Международный Альянс по борьбе с контрафактной продукцией« Антиконтрафакт ». общественными организациями России, Украины, Каза"/>
          <p:cNvSpPr txBox="1"/>
          <p:nvPr/>
        </p:nvSpPr>
        <p:spPr>
          <a:xfrm>
            <a:off x="284850" y="2586933"/>
            <a:ext cx="15467242" cy="10785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При Международной ассоциации «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Антиконтрафакт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создано первое в России молодежное движение «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Антиконтрафакт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-М», которое уже делает серьезные шаги.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При Государственной комиссии по противодействию незаконному обороту промышленной продукции  образован Экспертный совет. Ассоциация выполняет работу по организационно-техническому обеспечению деятельности Экспертного совета.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В рамках своей деятельности, Ассоциация ведет активную работу по защите интересов своих членов, разрабатывает меры противодействия незаконному обороту промышленной продукции и способствует формированию цивилизованного рынка товаров и услуг.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Ассоциация готова к сотрудничеству и взаимодействию!</a:t>
            </a:r>
          </a:p>
          <a:p>
            <a:pPr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ru-RU" dirty="0"/>
          </a:p>
        </p:txBody>
      </p:sp>
      <p:pic>
        <p:nvPicPr>
          <p:cNvPr id="222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0867" y="3082678"/>
            <a:ext cx="6873642" cy="47586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5819533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14" y="602398"/>
            <a:ext cx="13928285" cy="8593388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Возглавляет Ассоциацию известный российский политический и общественный деятель, генерал МВД, доктор юридических наук, профессор, ранее советник Президента Российской Федерации В.В.Путина…"/>
          <p:cNvSpPr txBox="1"/>
          <p:nvPr/>
        </p:nvSpPr>
        <p:spPr>
          <a:xfrm>
            <a:off x="15821539" y="3415500"/>
            <a:ext cx="7263626" cy="374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lnSpc>
                <a:spcPct val="100000"/>
              </a:lnSpc>
              <a:defRPr sz="3100" i="1"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Возглавляет Ассоциацию известный российский политический и общественный деятель, генерал МВД, доктор юридических наук, профессор,</a:t>
            </a:r>
            <a:br/>
            <a:r>
              <a:t>ранее советник Президента Российской Федерации В.В.Путина 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algn="l" defTabSz="914400">
              <a:lnSpc>
                <a:spcPct val="100000"/>
              </a:lnSpc>
              <a:defRPr sz="3100" i="1"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Аслаханов Асламбек Ахмедович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2 марта 2021 года состоялась конференция в Пресс-центре ТАСС посвящённая  запуску Горячей линии “Антиконтрафакт”. О работе Горячей линии, обеспечении прав потребителей и производителей, противодействии незаконному обороту промышленной продукции, а"/>
          <p:cNvSpPr txBox="1"/>
          <p:nvPr/>
        </p:nvSpPr>
        <p:spPr>
          <a:xfrm>
            <a:off x="10865435" y="-76787"/>
            <a:ext cx="12700823" cy="13869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2 </a:t>
            </a:r>
            <a:r>
              <a:rPr dirty="0" err="1"/>
              <a:t>марта</a:t>
            </a:r>
            <a:r>
              <a:rPr dirty="0"/>
              <a:t> 2021 </a:t>
            </a:r>
            <a:r>
              <a:rPr dirty="0" err="1"/>
              <a:t>года</a:t>
            </a:r>
            <a:r>
              <a:rPr dirty="0"/>
              <a:t> </a:t>
            </a:r>
            <a:r>
              <a:rPr dirty="0" err="1"/>
              <a:t>состоялась</a:t>
            </a:r>
            <a:r>
              <a:rPr dirty="0"/>
              <a:t> </a:t>
            </a:r>
            <a:r>
              <a:rPr dirty="0" err="1"/>
              <a:t>конференция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Пресс-центре</a:t>
            </a:r>
            <a:r>
              <a:rPr dirty="0"/>
              <a:t> ТАСС, </a:t>
            </a:r>
            <a:r>
              <a:rPr dirty="0" err="1"/>
              <a:t>посвящённая</a:t>
            </a:r>
            <a:r>
              <a:rPr dirty="0"/>
              <a:t>  </a:t>
            </a:r>
            <a:r>
              <a:rPr dirty="0" err="1"/>
              <a:t>запуску</a:t>
            </a:r>
            <a:r>
              <a:rPr dirty="0"/>
              <a:t> </a:t>
            </a:r>
            <a:r>
              <a:rPr dirty="0" err="1">
                <a:solidFill>
                  <a:srgbClr val="FF0000"/>
                </a:solidFill>
              </a:rPr>
              <a:t>Горячеи</a:t>
            </a:r>
            <a:r>
              <a:rPr dirty="0">
                <a:solidFill>
                  <a:srgbClr val="FF0000"/>
                </a:solidFill>
              </a:rPr>
              <a:t>̆ </a:t>
            </a:r>
            <a:r>
              <a:rPr dirty="0" err="1">
                <a:solidFill>
                  <a:srgbClr val="FF0000"/>
                </a:solidFill>
              </a:rPr>
              <a:t>линии</a:t>
            </a:r>
            <a:r>
              <a:rPr dirty="0">
                <a:solidFill>
                  <a:srgbClr val="FF0000"/>
                </a:solidFill>
              </a:rPr>
              <a:t> “</a:t>
            </a:r>
            <a:r>
              <a:rPr dirty="0" err="1">
                <a:solidFill>
                  <a:srgbClr val="FF0000"/>
                </a:solidFill>
              </a:rPr>
              <a:t>Антиконтрафакт</a:t>
            </a:r>
            <a:r>
              <a:rPr dirty="0">
                <a:solidFill>
                  <a:srgbClr val="FF0000"/>
                </a:solidFill>
              </a:rPr>
              <a:t>”. </a:t>
            </a:r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работе</a:t>
            </a:r>
            <a:r>
              <a:rPr dirty="0"/>
              <a:t> </a:t>
            </a:r>
            <a:r>
              <a:rPr dirty="0" err="1"/>
              <a:t>Горячеи</a:t>
            </a:r>
            <a:r>
              <a:rPr dirty="0"/>
              <a:t>̆ </a:t>
            </a:r>
            <a:r>
              <a:rPr dirty="0" err="1"/>
              <a:t>линии</a:t>
            </a:r>
            <a:r>
              <a:rPr dirty="0"/>
              <a:t>, </a:t>
            </a:r>
            <a:r>
              <a:rPr dirty="0" err="1"/>
              <a:t>обеспечении</a:t>
            </a:r>
            <a:r>
              <a:rPr dirty="0"/>
              <a:t> </a:t>
            </a:r>
            <a:r>
              <a:rPr dirty="0" err="1"/>
              <a:t>прав</a:t>
            </a:r>
            <a:r>
              <a:rPr dirty="0"/>
              <a:t> </a:t>
            </a:r>
            <a:r>
              <a:rPr dirty="0" err="1"/>
              <a:t>потребителеи</a:t>
            </a:r>
            <a:r>
              <a:rPr dirty="0"/>
              <a:t>̆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производителеи</a:t>
            </a:r>
            <a:r>
              <a:rPr dirty="0"/>
              <a:t>̆, </a:t>
            </a:r>
            <a:r>
              <a:rPr dirty="0" err="1"/>
              <a:t>противодействии</a:t>
            </a:r>
            <a:r>
              <a:rPr dirty="0"/>
              <a:t> </a:t>
            </a:r>
            <a:r>
              <a:rPr dirty="0" err="1"/>
              <a:t>незаконному</a:t>
            </a:r>
            <a:r>
              <a:rPr dirty="0"/>
              <a:t> </a:t>
            </a:r>
            <a:r>
              <a:rPr dirty="0" err="1"/>
              <a:t>обороту</a:t>
            </a:r>
            <a:r>
              <a:rPr dirty="0"/>
              <a:t> </a:t>
            </a:r>
            <a:r>
              <a:rPr dirty="0" err="1"/>
              <a:t>промышленнои</a:t>
            </a:r>
            <a:r>
              <a:rPr dirty="0"/>
              <a:t>̆ </a:t>
            </a:r>
            <a:r>
              <a:rPr dirty="0" err="1"/>
              <a:t>продукции</a:t>
            </a:r>
            <a:r>
              <a:rPr dirty="0"/>
              <a:t>, </a:t>
            </a:r>
            <a:r>
              <a:rPr dirty="0" err="1"/>
              <a:t>а</a:t>
            </a:r>
            <a:r>
              <a:rPr dirty="0"/>
              <a:t>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способах</a:t>
            </a:r>
            <a:r>
              <a:rPr dirty="0"/>
              <a:t> </a:t>
            </a:r>
            <a:r>
              <a:rPr dirty="0" err="1"/>
              <a:t>защиты</a:t>
            </a:r>
            <a:r>
              <a:rPr dirty="0"/>
              <a:t> </a:t>
            </a:r>
            <a:r>
              <a:rPr dirty="0" err="1"/>
              <a:t>интеллектуальнои</a:t>
            </a:r>
            <a:r>
              <a:rPr dirty="0"/>
              <a:t>̆ </a:t>
            </a:r>
            <a:r>
              <a:rPr dirty="0" err="1"/>
              <a:t>собственности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авторских</a:t>
            </a:r>
            <a:r>
              <a:rPr dirty="0"/>
              <a:t> </a:t>
            </a:r>
            <a:r>
              <a:rPr dirty="0" err="1"/>
              <a:t>прав</a:t>
            </a:r>
            <a:r>
              <a:rPr dirty="0"/>
              <a:t> </a:t>
            </a:r>
            <a:r>
              <a:rPr dirty="0" err="1"/>
              <a:t>рассказали</a:t>
            </a:r>
            <a:r>
              <a:rPr dirty="0"/>
              <a:t> </a:t>
            </a:r>
            <a:r>
              <a:rPr dirty="0" err="1"/>
              <a:t>президент</a:t>
            </a:r>
            <a:r>
              <a:rPr dirty="0"/>
              <a:t> </a:t>
            </a:r>
            <a:r>
              <a:rPr dirty="0" err="1"/>
              <a:t>Международнои</a:t>
            </a:r>
            <a:r>
              <a:rPr dirty="0"/>
              <a:t>̆ </a:t>
            </a:r>
            <a:r>
              <a:rPr dirty="0" err="1"/>
              <a:t>ассоциации</a:t>
            </a:r>
            <a:r>
              <a:rPr dirty="0"/>
              <a:t> "</a:t>
            </a:r>
            <a:r>
              <a:rPr dirty="0" err="1"/>
              <a:t>Антиконтрафакт</a:t>
            </a:r>
            <a:r>
              <a:rPr dirty="0"/>
              <a:t>" </a:t>
            </a:r>
            <a:r>
              <a:rPr dirty="0" err="1"/>
              <a:t>Асламбек</a:t>
            </a:r>
            <a:r>
              <a:rPr dirty="0"/>
              <a:t> </a:t>
            </a:r>
            <a:r>
              <a:rPr dirty="0" err="1"/>
              <a:t>Аслаханов</a:t>
            </a:r>
            <a:r>
              <a:rPr dirty="0"/>
              <a:t>, </a:t>
            </a:r>
            <a:r>
              <a:rPr dirty="0" err="1"/>
              <a:t>первыи</a:t>
            </a:r>
            <a:r>
              <a:rPr dirty="0"/>
              <a:t>̆ </a:t>
            </a:r>
            <a:r>
              <a:rPr dirty="0" err="1"/>
              <a:t>вице</a:t>
            </a:r>
            <a:r>
              <a:rPr dirty="0"/>
              <a:t>- </a:t>
            </a:r>
            <a:r>
              <a:rPr dirty="0" err="1"/>
              <a:t>президент</a:t>
            </a:r>
            <a:r>
              <a:rPr dirty="0"/>
              <a:t> </a:t>
            </a:r>
            <a:r>
              <a:rPr dirty="0" err="1"/>
              <a:t>Международнои</a:t>
            </a:r>
            <a:r>
              <a:rPr dirty="0"/>
              <a:t>̆ </a:t>
            </a:r>
            <a:r>
              <a:rPr dirty="0" err="1"/>
              <a:t>ассоциации</a:t>
            </a:r>
            <a:r>
              <a:rPr dirty="0"/>
              <a:t> "</a:t>
            </a:r>
            <a:r>
              <a:rPr dirty="0" err="1"/>
              <a:t>Антиконтрафакт</a:t>
            </a:r>
            <a:r>
              <a:rPr dirty="0"/>
              <a:t>" </a:t>
            </a:r>
            <a:r>
              <a:rPr dirty="0" err="1"/>
              <a:t>Байсолт</a:t>
            </a:r>
            <a:r>
              <a:rPr dirty="0"/>
              <a:t> </a:t>
            </a:r>
            <a:r>
              <a:rPr dirty="0" err="1"/>
              <a:t>Хамзатов</a:t>
            </a:r>
            <a:r>
              <a:rPr dirty="0"/>
              <a:t>, </a:t>
            </a:r>
            <a:r>
              <a:rPr dirty="0" err="1"/>
              <a:t>первыи</a:t>
            </a:r>
            <a:r>
              <a:rPr dirty="0"/>
              <a:t>̆ </a:t>
            </a:r>
            <a:r>
              <a:rPr dirty="0" err="1"/>
              <a:t>вице-президент</a:t>
            </a:r>
            <a:r>
              <a:rPr dirty="0"/>
              <a:t> </a:t>
            </a:r>
            <a:r>
              <a:rPr dirty="0" err="1"/>
              <a:t>Союза</a:t>
            </a:r>
            <a:r>
              <a:rPr dirty="0"/>
              <a:t> </a:t>
            </a:r>
            <a:r>
              <a:rPr dirty="0" err="1"/>
              <a:t>машиностроителеи</a:t>
            </a:r>
            <a:r>
              <a:rPr dirty="0"/>
              <a:t>̆ </a:t>
            </a:r>
            <a:r>
              <a:rPr dirty="0" err="1"/>
              <a:t>России</a:t>
            </a:r>
            <a:r>
              <a:rPr dirty="0"/>
              <a:t>, </a:t>
            </a:r>
            <a:r>
              <a:rPr dirty="0" err="1"/>
              <a:t>заместитель</a:t>
            </a:r>
            <a:r>
              <a:rPr dirty="0"/>
              <a:t> </a:t>
            </a:r>
            <a:r>
              <a:rPr dirty="0" err="1"/>
              <a:t>директора</a:t>
            </a:r>
            <a:r>
              <a:rPr dirty="0"/>
              <a:t> </a:t>
            </a:r>
            <a:r>
              <a:rPr dirty="0" err="1"/>
              <a:t>департамента</a:t>
            </a:r>
            <a:r>
              <a:rPr dirty="0"/>
              <a:t> </a:t>
            </a:r>
            <a:r>
              <a:rPr dirty="0" err="1"/>
              <a:t>системы</a:t>
            </a:r>
            <a:r>
              <a:rPr dirty="0"/>
              <a:t> </a:t>
            </a:r>
            <a:r>
              <a:rPr dirty="0" err="1"/>
              <a:t>цифровой</a:t>
            </a:r>
            <a:r>
              <a:rPr dirty="0"/>
              <a:t> </a:t>
            </a:r>
            <a:r>
              <a:rPr dirty="0" err="1"/>
              <a:t>маркировки</a:t>
            </a:r>
            <a:r>
              <a:rPr dirty="0"/>
              <a:t> </a:t>
            </a:r>
            <a:r>
              <a:rPr dirty="0" err="1"/>
              <a:t>Министерства</a:t>
            </a:r>
            <a:r>
              <a:rPr dirty="0"/>
              <a:t> </a:t>
            </a:r>
            <a:r>
              <a:rPr dirty="0" err="1"/>
              <a:t>промышленности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торговли</a:t>
            </a:r>
            <a:r>
              <a:rPr dirty="0"/>
              <a:t> РФ </a:t>
            </a:r>
            <a:r>
              <a:rPr dirty="0" err="1"/>
              <a:t>Владислав</a:t>
            </a:r>
            <a:r>
              <a:rPr dirty="0"/>
              <a:t> </a:t>
            </a:r>
            <a:r>
              <a:rPr dirty="0" err="1"/>
              <a:t>Заславский</a:t>
            </a:r>
            <a:r>
              <a:rPr dirty="0"/>
              <a:t>, </a:t>
            </a:r>
            <a:r>
              <a:rPr dirty="0" err="1"/>
              <a:t>депутат</a:t>
            </a:r>
            <a:r>
              <a:rPr dirty="0"/>
              <a:t> </a:t>
            </a:r>
            <a:r>
              <a:rPr dirty="0" err="1"/>
              <a:t>Госдумы</a:t>
            </a:r>
            <a:r>
              <a:rPr dirty="0"/>
              <a:t> </a:t>
            </a:r>
            <a:r>
              <a:rPr dirty="0" err="1"/>
              <a:t>Владимир</a:t>
            </a:r>
            <a:r>
              <a:rPr dirty="0"/>
              <a:t> </a:t>
            </a:r>
            <a:r>
              <a:rPr dirty="0" err="1"/>
              <a:t>Гутенев</a:t>
            </a:r>
            <a:r>
              <a:rPr dirty="0"/>
              <a:t>, </a:t>
            </a:r>
            <a:r>
              <a:rPr dirty="0" err="1"/>
              <a:t>художественныи</a:t>
            </a:r>
            <a:r>
              <a:rPr dirty="0"/>
              <a:t>̆ </a:t>
            </a:r>
            <a:r>
              <a:rPr dirty="0" err="1"/>
              <a:t>руководитель</a:t>
            </a:r>
            <a:r>
              <a:rPr dirty="0"/>
              <a:t> </a:t>
            </a:r>
            <a:r>
              <a:rPr dirty="0" err="1"/>
              <a:t>Центра</a:t>
            </a:r>
            <a:r>
              <a:rPr dirty="0"/>
              <a:t> </a:t>
            </a:r>
            <a:r>
              <a:rPr dirty="0" err="1"/>
              <a:t>театра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кино</a:t>
            </a:r>
            <a:r>
              <a:rPr dirty="0"/>
              <a:t> </a:t>
            </a:r>
            <a:r>
              <a:rPr dirty="0" err="1"/>
              <a:t>Никита</a:t>
            </a:r>
            <a:r>
              <a:rPr dirty="0"/>
              <a:t> </a:t>
            </a:r>
            <a:r>
              <a:rPr dirty="0" err="1"/>
              <a:t>Михалков</a:t>
            </a:r>
            <a:r>
              <a:rPr dirty="0"/>
              <a:t>, </a:t>
            </a:r>
            <a:r>
              <a:rPr dirty="0" err="1"/>
              <a:t>начальник</a:t>
            </a:r>
            <a:r>
              <a:rPr dirty="0"/>
              <a:t> </a:t>
            </a:r>
            <a:r>
              <a:rPr dirty="0" err="1"/>
              <a:t>Управления</a:t>
            </a:r>
            <a:r>
              <a:rPr dirty="0"/>
              <a:t> </a:t>
            </a:r>
            <a:r>
              <a:rPr dirty="0" err="1"/>
              <a:t>торговых</a:t>
            </a:r>
            <a:r>
              <a:rPr dirty="0"/>
              <a:t> </a:t>
            </a:r>
            <a:r>
              <a:rPr dirty="0" err="1"/>
              <a:t>ограничений</a:t>
            </a:r>
            <a:r>
              <a:rPr dirty="0"/>
              <a:t>, </a:t>
            </a:r>
            <a:r>
              <a:rPr dirty="0" err="1"/>
              <a:t>валютного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 </a:t>
            </a:r>
            <a:r>
              <a:rPr dirty="0" err="1"/>
              <a:t>экспортного</a:t>
            </a:r>
            <a:r>
              <a:rPr dirty="0"/>
              <a:t> </a:t>
            </a:r>
            <a:r>
              <a:rPr dirty="0" err="1"/>
              <a:t>контроля</a:t>
            </a:r>
            <a:r>
              <a:rPr dirty="0"/>
              <a:t> </a:t>
            </a:r>
            <a:r>
              <a:rPr dirty="0" err="1"/>
              <a:t>Федеральной</a:t>
            </a:r>
            <a:r>
              <a:rPr dirty="0"/>
              <a:t> </a:t>
            </a:r>
            <a:r>
              <a:rPr dirty="0" err="1"/>
              <a:t>таможенной</a:t>
            </a:r>
            <a:r>
              <a:rPr dirty="0"/>
              <a:t> </a:t>
            </a:r>
            <a:r>
              <a:rPr dirty="0" err="1"/>
              <a:t>службы</a:t>
            </a:r>
            <a:r>
              <a:rPr dirty="0"/>
              <a:t>  </a:t>
            </a:r>
            <a:r>
              <a:rPr dirty="0" err="1"/>
              <a:t>России</a:t>
            </a:r>
            <a:r>
              <a:rPr dirty="0"/>
              <a:t> </a:t>
            </a:r>
            <a:r>
              <a:rPr dirty="0" err="1"/>
              <a:t>Сергей</a:t>
            </a:r>
            <a:r>
              <a:rPr dirty="0"/>
              <a:t> </a:t>
            </a:r>
            <a:r>
              <a:rPr dirty="0" err="1"/>
              <a:t>Шкляев</a:t>
            </a:r>
            <a:r>
              <a:rPr dirty="0"/>
              <a:t>, </a:t>
            </a:r>
            <a:r>
              <a:rPr dirty="0" err="1"/>
              <a:t>член</a:t>
            </a:r>
            <a:r>
              <a:rPr dirty="0"/>
              <a:t> </a:t>
            </a:r>
            <a:r>
              <a:rPr dirty="0" err="1"/>
              <a:t>Правления</a:t>
            </a:r>
            <a:r>
              <a:rPr dirty="0"/>
              <a:t> </a:t>
            </a:r>
            <a:r>
              <a:rPr dirty="0" err="1"/>
              <a:t>Российского</a:t>
            </a:r>
            <a:r>
              <a:rPr dirty="0"/>
              <a:t> </a:t>
            </a:r>
            <a:r>
              <a:rPr dirty="0" err="1"/>
              <a:t>союза</a:t>
            </a:r>
            <a:r>
              <a:rPr dirty="0"/>
              <a:t> </a:t>
            </a:r>
            <a:r>
              <a:rPr dirty="0" err="1"/>
              <a:t>промышленников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предпринимателей</a:t>
            </a:r>
            <a:r>
              <a:rPr dirty="0"/>
              <a:t>, </a:t>
            </a:r>
            <a:r>
              <a:rPr dirty="0" err="1"/>
              <a:t>председатель</a:t>
            </a:r>
            <a:r>
              <a:rPr dirty="0"/>
              <a:t> </a:t>
            </a:r>
            <a:r>
              <a:rPr dirty="0" err="1"/>
              <a:t>Комитета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интеллектуальной</a:t>
            </a:r>
            <a:r>
              <a:rPr dirty="0"/>
              <a:t> </a:t>
            </a:r>
            <a:r>
              <a:rPr dirty="0" err="1"/>
              <a:t>собственности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креативным</a:t>
            </a:r>
            <a:r>
              <a:rPr dirty="0"/>
              <a:t> </a:t>
            </a:r>
            <a:r>
              <a:rPr dirty="0" err="1"/>
              <a:t>индустриям</a:t>
            </a:r>
            <a:r>
              <a:rPr dirty="0"/>
              <a:t>, </a:t>
            </a:r>
            <a:r>
              <a:rPr dirty="0" err="1"/>
              <a:t>Президент</a:t>
            </a:r>
            <a:r>
              <a:rPr dirty="0"/>
              <a:t> </a:t>
            </a:r>
            <a:r>
              <a:rPr dirty="0" err="1"/>
              <a:t>Ассоциации</a:t>
            </a:r>
            <a:r>
              <a:rPr dirty="0"/>
              <a:t> </a:t>
            </a:r>
            <a:r>
              <a:rPr dirty="0" err="1"/>
              <a:t>IPChain</a:t>
            </a:r>
            <a:r>
              <a:rPr dirty="0"/>
              <a:t> </a:t>
            </a:r>
            <a:r>
              <a:rPr dirty="0" err="1"/>
              <a:t>Андреи</a:t>
            </a:r>
            <a:r>
              <a:rPr dirty="0"/>
              <a:t>̆ </a:t>
            </a:r>
            <a:r>
              <a:rPr dirty="0" err="1"/>
              <a:t>Кричевскии</a:t>
            </a:r>
            <a:r>
              <a:rPr dirty="0"/>
              <a:t>̆ </a:t>
            </a:r>
            <a:r>
              <a:rPr dirty="0" err="1"/>
              <a:t>и</a:t>
            </a:r>
            <a:r>
              <a:rPr dirty="0"/>
              <a:t>  </a:t>
            </a:r>
            <a:r>
              <a:rPr dirty="0" err="1"/>
              <a:t>финансовый</a:t>
            </a:r>
            <a:r>
              <a:rPr dirty="0"/>
              <a:t> </a:t>
            </a:r>
            <a:r>
              <a:rPr dirty="0" err="1"/>
              <a:t>директор</a:t>
            </a:r>
            <a:r>
              <a:rPr dirty="0"/>
              <a:t> </a:t>
            </a:r>
            <a:r>
              <a:rPr dirty="0" err="1"/>
              <a:t>региона</a:t>
            </a:r>
            <a:r>
              <a:rPr dirty="0"/>
              <a:t> </a:t>
            </a:r>
            <a:r>
              <a:rPr dirty="0" err="1"/>
              <a:t>Россия</a:t>
            </a:r>
            <a:r>
              <a:rPr dirty="0"/>
              <a:t>, </a:t>
            </a:r>
            <a:r>
              <a:rPr dirty="0" err="1"/>
              <a:t>Центральная</a:t>
            </a:r>
            <a:r>
              <a:rPr dirty="0"/>
              <a:t> </a:t>
            </a:r>
            <a:r>
              <a:rPr dirty="0" err="1"/>
              <a:t>Азия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Беларусь</a:t>
            </a:r>
            <a:r>
              <a:rPr dirty="0"/>
              <a:t> </a:t>
            </a:r>
            <a:r>
              <a:rPr dirty="0" err="1"/>
              <a:t>Группы</a:t>
            </a:r>
            <a:r>
              <a:rPr dirty="0"/>
              <a:t> </a:t>
            </a:r>
            <a:r>
              <a:rPr dirty="0" err="1"/>
              <a:t>компаний</a:t>
            </a:r>
            <a:r>
              <a:rPr dirty="0"/>
              <a:t> «БАТ» </a:t>
            </a:r>
            <a:r>
              <a:rPr dirty="0" err="1"/>
              <a:t>Елена</a:t>
            </a:r>
            <a:r>
              <a:rPr dirty="0"/>
              <a:t> </a:t>
            </a:r>
            <a:r>
              <a:rPr dirty="0" err="1"/>
              <a:t>Романюк</a:t>
            </a:r>
            <a:r>
              <a:rPr dirty="0"/>
              <a:t>. </a:t>
            </a:r>
          </a:p>
        </p:txBody>
      </p:sp>
      <p:pic>
        <p:nvPicPr>
          <p:cNvPr id="228" name="TASS_44592632.jpg" descr="TASS_445926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488" y="-248210"/>
            <a:ext cx="10580462" cy="7053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TASS_44592596.jpg" descr="TASS_4459259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488" y="6726563"/>
            <a:ext cx="10580462" cy="7053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2" y="2124828"/>
            <a:ext cx="11237377" cy="7216159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Аслаханов  Асламбек Ахмедович, Президент Международной Ассоциации «Антиконтрафакт»: «При активной гражданской позиции каждого потребителя - тех, кто против производства, оборота и потребления контрафактной продукции и не готов мириться с нарушениями прав"/>
          <p:cNvSpPr txBox="1"/>
          <p:nvPr/>
        </p:nvSpPr>
        <p:spPr>
          <a:xfrm>
            <a:off x="11743207" y="-62968"/>
            <a:ext cx="12220257" cy="13841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Президент</a:t>
            </a:r>
            <a:r>
              <a:rPr dirty="0"/>
              <a:t> </a:t>
            </a:r>
            <a:r>
              <a:rPr dirty="0" err="1"/>
              <a:t>Международной</a:t>
            </a:r>
            <a:r>
              <a:rPr dirty="0"/>
              <a:t> </a:t>
            </a:r>
            <a:r>
              <a:rPr dirty="0" err="1"/>
              <a:t>Ассоциации</a:t>
            </a:r>
            <a:r>
              <a:rPr dirty="0"/>
              <a:t> «</a:t>
            </a:r>
            <a:r>
              <a:rPr dirty="0" err="1"/>
              <a:t>Антиконтрафакт</a:t>
            </a:r>
            <a:r>
              <a:rPr dirty="0"/>
              <a:t>»</a:t>
            </a:r>
            <a:r>
              <a:rPr lang="ru-RU" dirty="0"/>
              <a:t> Аслаханов  </a:t>
            </a:r>
            <a:r>
              <a:rPr lang="ru-RU" dirty="0" err="1"/>
              <a:t>Асламбек</a:t>
            </a:r>
            <a:r>
              <a:rPr lang="ru-RU" dirty="0"/>
              <a:t> </a:t>
            </a:r>
            <a:r>
              <a:rPr lang="ru-RU" dirty="0" err="1"/>
              <a:t>Ахмедович</a:t>
            </a:r>
            <a:r>
              <a:rPr dirty="0"/>
              <a:t>:</a:t>
            </a:r>
            <a:r>
              <a:rPr i="1" dirty="0"/>
              <a:t> «</a:t>
            </a:r>
            <a:r>
              <a:rPr i="1" dirty="0" err="1"/>
              <a:t>При</a:t>
            </a:r>
            <a:r>
              <a:rPr i="1" dirty="0"/>
              <a:t> </a:t>
            </a:r>
            <a:r>
              <a:rPr i="1" dirty="0" err="1"/>
              <a:t>активной</a:t>
            </a:r>
            <a:r>
              <a:rPr i="1" dirty="0"/>
              <a:t> </a:t>
            </a:r>
            <a:r>
              <a:rPr i="1" dirty="0" err="1"/>
              <a:t>гражданской</a:t>
            </a:r>
            <a:r>
              <a:rPr i="1" dirty="0"/>
              <a:t> </a:t>
            </a:r>
            <a:r>
              <a:rPr i="1" dirty="0" err="1"/>
              <a:t>позиции</a:t>
            </a:r>
            <a:r>
              <a:rPr i="1" dirty="0"/>
              <a:t> </a:t>
            </a:r>
            <a:r>
              <a:rPr i="1" dirty="0" err="1"/>
              <a:t>каждого</a:t>
            </a:r>
            <a:r>
              <a:rPr i="1" dirty="0"/>
              <a:t> </a:t>
            </a:r>
            <a:r>
              <a:rPr i="1" dirty="0" err="1"/>
              <a:t>потребителя</a:t>
            </a:r>
            <a:r>
              <a:rPr i="1" dirty="0"/>
              <a:t> - </a:t>
            </a:r>
            <a:r>
              <a:rPr i="1" dirty="0" err="1"/>
              <a:t>тех</a:t>
            </a:r>
            <a:r>
              <a:rPr i="1" dirty="0"/>
              <a:t>, </a:t>
            </a:r>
            <a:r>
              <a:rPr i="1" dirty="0" err="1"/>
              <a:t>кто</a:t>
            </a:r>
            <a:r>
              <a:rPr i="1" dirty="0"/>
              <a:t> </a:t>
            </a:r>
            <a:r>
              <a:rPr i="1" dirty="0" err="1"/>
              <a:t>против</a:t>
            </a:r>
            <a:r>
              <a:rPr i="1" dirty="0"/>
              <a:t> </a:t>
            </a:r>
            <a:r>
              <a:rPr i="1" dirty="0" err="1"/>
              <a:t>производства</a:t>
            </a:r>
            <a:r>
              <a:rPr i="1" dirty="0"/>
              <a:t>, </a:t>
            </a:r>
            <a:r>
              <a:rPr i="1" dirty="0" err="1"/>
              <a:t>оборота</a:t>
            </a:r>
            <a:r>
              <a:rPr i="1" dirty="0"/>
              <a:t> </a:t>
            </a:r>
            <a:r>
              <a:rPr i="1" dirty="0" err="1"/>
              <a:t>и</a:t>
            </a:r>
            <a:r>
              <a:rPr i="1" dirty="0"/>
              <a:t> </a:t>
            </a:r>
            <a:r>
              <a:rPr i="1" dirty="0" err="1"/>
              <a:t>потребления</a:t>
            </a:r>
            <a:r>
              <a:rPr i="1" dirty="0"/>
              <a:t> </a:t>
            </a:r>
            <a:r>
              <a:rPr i="1" dirty="0" err="1"/>
              <a:t>контрафактной</a:t>
            </a:r>
            <a:r>
              <a:rPr i="1" dirty="0"/>
              <a:t> </a:t>
            </a:r>
            <a:r>
              <a:rPr i="1" dirty="0" err="1"/>
              <a:t>продукции</a:t>
            </a:r>
            <a:r>
              <a:rPr i="1" dirty="0"/>
              <a:t> </a:t>
            </a:r>
            <a:r>
              <a:rPr i="1" dirty="0" err="1"/>
              <a:t>и</a:t>
            </a:r>
            <a:r>
              <a:rPr i="1" dirty="0"/>
              <a:t> </a:t>
            </a:r>
            <a:r>
              <a:rPr i="1" dirty="0" err="1"/>
              <a:t>не</a:t>
            </a:r>
            <a:r>
              <a:rPr i="1" dirty="0"/>
              <a:t> </a:t>
            </a:r>
            <a:r>
              <a:rPr i="1" dirty="0" err="1"/>
              <a:t>готов</a:t>
            </a:r>
            <a:r>
              <a:rPr i="1" dirty="0"/>
              <a:t> </a:t>
            </a:r>
            <a:r>
              <a:rPr i="1" dirty="0" err="1"/>
              <a:t>мириться</a:t>
            </a:r>
            <a:r>
              <a:rPr i="1" dirty="0"/>
              <a:t> </a:t>
            </a:r>
            <a:r>
              <a:rPr i="1" dirty="0" err="1"/>
              <a:t>с</a:t>
            </a:r>
            <a:r>
              <a:rPr i="1" dirty="0"/>
              <a:t> </a:t>
            </a:r>
            <a:r>
              <a:rPr i="1" dirty="0" err="1"/>
              <a:t>нарушениями</a:t>
            </a:r>
            <a:r>
              <a:rPr i="1" dirty="0"/>
              <a:t> </a:t>
            </a:r>
            <a:r>
              <a:rPr i="1" dirty="0" err="1"/>
              <a:t>прав</a:t>
            </a:r>
            <a:r>
              <a:rPr i="1" dirty="0"/>
              <a:t> </a:t>
            </a:r>
            <a:r>
              <a:rPr i="1" dirty="0" err="1"/>
              <a:t>потребителей</a:t>
            </a:r>
            <a:r>
              <a:rPr i="1" dirty="0"/>
              <a:t>, </a:t>
            </a:r>
            <a:r>
              <a:rPr i="1" dirty="0" err="1"/>
              <a:t>предпринимателей</a:t>
            </a:r>
            <a:r>
              <a:rPr i="1" dirty="0"/>
              <a:t>, </a:t>
            </a:r>
            <a:r>
              <a:rPr i="1" dirty="0" err="1"/>
              <a:t>кто</a:t>
            </a:r>
            <a:r>
              <a:rPr i="1" dirty="0"/>
              <a:t> </a:t>
            </a:r>
            <a:r>
              <a:rPr i="1" dirty="0" err="1"/>
              <a:t>ведет</a:t>
            </a:r>
            <a:r>
              <a:rPr i="1" dirty="0"/>
              <a:t> </a:t>
            </a:r>
            <a:r>
              <a:rPr i="1" dirty="0" err="1"/>
              <a:t>честный</a:t>
            </a:r>
            <a:r>
              <a:rPr i="1" dirty="0"/>
              <a:t> </a:t>
            </a:r>
            <a:r>
              <a:rPr i="1" dirty="0" err="1"/>
              <a:t>бизнес</a:t>
            </a:r>
            <a:r>
              <a:rPr i="1" dirty="0"/>
              <a:t> </a:t>
            </a:r>
            <a:r>
              <a:rPr i="1" dirty="0" err="1"/>
              <a:t>и</a:t>
            </a:r>
            <a:r>
              <a:rPr i="1" dirty="0"/>
              <a:t> </a:t>
            </a:r>
            <a:r>
              <a:rPr i="1" dirty="0" err="1"/>
              <a:t>выступает</a:t>
            </a:r>
            <a:r>
              <a:rPr i="1" dirty="0"/>
              <a:t> </a:t>
            </a:r>
            <a:r>
              <a:rPr i="1" dirty="0" err="1"/>
              <a:t>за</a:t>
            </a:r>
            <a:r>
              <a:rPr i="1" dirty="0"/>
              <a:t> </a:t>
            </a:r>
            <a:r>
              <a:rPr i="1" dirty="0" err="1"/>
              <a:t>цивилизованный</a:t>
            </a:r>
            <a:r>
              <a:rPr i="1" dirty="0"/>
              <a:t> </a:t>
            </a:r>
            <a:r>
              <a:rPr i="1" dirty="0" err="1"/>
              <a:t>рынок</a:t>
            </a:r>
            <a:r>
              <a:rPr i="1" dirty="0"/>
              <a:t> </a:t>
            </a:r>
            <a:r>
              <a:rPr i="1" dirty="0" err="1"/>
              <a:t>и</a:t>
            </a:r>
            <a:r>
              <a:rPr i="1" dirty="0"/>
              <a:t> </a:t>
            </a:r>
            <a:r>
              <a:rPr i="1" dirty="0" err="1"/>
              <a:t>честную</a:t>
            </a:r>
            <a:r>
              <a:rPr i="1" dirty="0"/>
              <a:t> </a:t>
            </a:r>
            <a:r>
              <a:rPr i="1" dirty="0" err="1"/>
              <a:t>конкуренцию</a:t>
            </a:r>
            <a:r>
              <a:rPr i="1" dirty="0"/>
              <a:t> - </a:t>
            </a:r>
            <a:r>
              <a:rPr i="1" dirty="0" err="1">
                <a:solidFill>
                  <a:schemeClr val="accent5"/>
                </a:solidFill>
              </a:rPr>
              <a:t>Г</a:t>
            </a:r>
            <a:r>
              <a:rPr i="1" dirty="0" err="1">
                <a:solidFill>
                  <a:srgbClr val="EE230C"/>
                </a:solidFill>
              </a:rPr>
              <a:t>орячая</a:t>
            </a:r>
            <a:r>
              <a:rPr i="1" dirty="0">
                <a:solidFill>
                  <a:srgbClr val="EE230C"/>
                </a:solidFill>
              </a:rPr>
              <a:t> </a:t>
            </a:r>
            <a:r>
              <a:rPr i="1" dirty="0" err="1">
                <a:solidFill>
                  <a:srgbClr val="EE230C"/>
                </a:solidFill>
              </a:rPr>
              <a:t>линия</a:t>
            </a:r>
            <a:r>
              <a:rPr i="1" dirty="0"/>
              <a:t>  </a:t>
            </a:r>
            <a:r>
              <a:rPr i="1" dirty="0">
                <a:solidFill>
                  <a:srgbClr val="FF0000"/>
                </a:solidFill>
              </a:rPr>
              <a:t>«</a:t>
            </a:r>
            <a:r>
              <a:rPr i="1" dirty="0" err="1">
                <a:solidFill>
                  <a:srgbClr val="FF0000"/>
                </a:solidFill>
              </a:rPr>
              <a:t>Антиконтрафакт</a:t>
            </a:r>
            <a:r>
              <a:rPr i="1" dirty="0">
                <a:solidFill>
                  <a:srgbClr val="FF0000"/>
                </a:solidFill>
              </a:rPr>
              <a:t>» </a:t>
            </a:r>
            <a:r>
              <a:rPr i="1" dirty="0" err="1"/>
              <a:t>станет</a:t>
            </a:r>
            <a:r>
              <a:rPr i="1" dirty="0"/>
              <a:t> </a:t>
            </a:r>
            <a:r>
              <a:rPr i="1" dirty="0" err="1"/>
              <a:t>одним</a:t>
            </a:r>
            <a:r>
              <a:rPr i="1" dirty="0"/>
              <a:t> </a:t>
            </a:r>
            <a:r>
              <a:rPr i="1" dirty="0" err="1"/>
              <a:t>из</a:t>
            </a:r>
            <a:r>
              <a:rPr i="1" dirty="0"/>
              <a:t> </a:t>
            </a:r>
            <a:r>
              <a:rPr i="1" dirty="0" err="1"/>
              <a:t>эффективных</a:t>
            </a:r>
            <a:r>
              <a:rPr i="1" dirty="0"/>
              <a:t> </a:t>
            </a:r>
            <a:r>
              <a:rPr i="1" dirty="0" err="1"/>
              <a:t>механизмов</a:t>
            </a:r>
            <a:r>
              <a:rPr i="1" dirty="0"/>
              <a:t> </a:t>
            </a:r>
            <a:r>
              <a:rPr i="1" dirty="0" err="1"/>
              <a:t>противодействия</a:t>
            </a:r>
            <a:r>
              <a:rPr i="1" dirty="0"/>
              <a:t> </a:t>
            </a:r>
            <a:r>
              <a:rPr i="1" dirty="0" err="1"/>
              <a:t>незаконному</a:t>
            </a:r>
            <a:r>
              <a:rPr i="1" dirty="0"/>
              <a:t> </a:t>
            </a:r>
            <a:r>
              <a:rPr i="1" dirty="0" err="1"/>
              <a:t>обороту</a:t>
            </a:r>
            <a:r>
              <a:rPr i="1" dirty="0"/>
              <a:t> </a:t>
            </a:r>
            <a:r>
              <a:rPr i="1" dirty="0" err="1"/>
              <a:t>промышленной</a:t>
            </a:r>
            <a:r>
              <a:rPr i="1" dirty="0"/>
              <a:t> </a:t>
            </a:r>
            <a:r>
              <a:rPr i="1" dirty="0" err="1"/>
              <a:t>продукции</a:t>
            </a:r>
            <a:r>
              <a:rPr i="1" dirty="0"/>
              <a:t>. </a:t>
            </a:r>
            <a:r>
              <a:rPr i="1" dirty="0" err="1"/>
              <a:t>Активная</a:t>
            </a:r>
            <a:r>
              <a:rPr i="1" dirty="0"/>
              <a:t> </a:t>
            </a:r>
            <a:r>
              <a:rPr i="1" dirty="0" err="1"/>
              <a:t>обратная</a:t>
            </a:r>
            <a:r>
              <a:rPr i="1" dirty="0"/>
              <a:t> </a:t>
            </a:r>
            <a:r>
              <a:rPr i="1" dirty="0" err="1"/>
              <a:t>связь</a:t>
            </a:r>
            <a:r>
              <a:rPr i="1" dirty="0"/>
              <a:t> </a:t>
            </a:r>
            <a:r>
              <a:rPr i="1" dirty="0" err="1"/>
              <a:t>с</a:t>
            </a:r>
            <a:r>
              <a:rPr i="1" dirty="0"/>
              <a:t> </a:t>
            </a:r>
            <a:r>
              <a:rPr i="1" dirty="0" err="1"/>
              <a:t>потребителем</a:t>
            </a:r>
            <a:r>
              <a:rPr i="1" dirty="0"/>
              <a:t> – </a:t>
            </a:r>
            <a:r>
              <a:rPr i="1" dirty="0" err="1"/>
              <a:t>главный</a:t>
            </a:r>
            <a:r>
              <a:rPr i="1" dirty="0"/>
              <a:t> </a:t>
            </a:r>
            <a:r>
              <a:rPr i="1" dirty="0" err="1"/>
              <a:t>залог</a:t>
            </a:r>
            <a:r>
              <a:rPr i="1" dirty="0"/>
              <a:t> </a:t>
            </a:r>
            <a:r>
              <a:rPr i="1" dirty="0" err="1"/>
              <a:t>успеха</a:t>
            </a:r>
            <a:r>
              <a:rPr i="1" dirty="0"/>
              <a:t> </a:t>
            </a:r>
            <a:r>
              <a:rPr i="1" dirty="0" err="1"/>
              <a:t>проекта</a:t>
            </a:r>
            <a:r>
              <a:rPr i="1" dirty="0"/>
              <a:t>».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94" y="1308315"/>
            <a:ext cx="11468690" cy="468305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Сайт: https://www.88003335112.ru/…"/>
          <p:cNvSpPr txBox="1"/>
          <p:nvPr/>
        </p:nvSpPr>
        <p:spPr>
          <a:xfrm>
            <a:off x="6156192" y="6670161"/>
            <a:ext cx="15623825" cy="4743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100"/>
            </a:pPr>
            <a:r>
              <a:rPr dirty="0" err="1"/>
              <a:t>Сайт</a:t>
            </a:r>
            <a:r>
              <a:rPr dirty="0"/>
              <a:t>: https://www.88003335112.ru/</a:t>
            </a:r>
          </a:p>
          <a:p>
            <a:pPr algn="l">
              <a:defRPr sz="4100"/>
            </a:pPr>
            <a:r>
              <a:rPr dirty="0" err="1"/>
              <a:t>Адрес</a:t>
            </a:r>
            <a:r>
              <a:rPr dirty="0"/>
              <a:t>: 109004, </a:t>
            </a:r>
            <a:r>
              <a:rPr dirty="0" err="1"/>
              <a:t>г</a:t>
            </a:r>
            <a:r>
              <a:rPr dirty="0"/>
              <a:t>. </a:t>
            </a:r>
            <a:r>
              <a:rPr dirty="0" err="1"/>
              <a:t>Москва</a:t>
            </a:r>
            <a:r>
              <a:rPr dirty="0"/>
              <a:t>, </a:t>
            </a:r>
            <a:r>
              <a:rPr dirty="0" err="1"/>
              <a:t>Николоямский</a:t>
            </a:r>
            <a:r>
              <a:rPr dirty="0"/>
              <a:t> </a:t>
            </a:r>
            <a:r>
              <a:rPr dirty="0" err="1"/>
              <a:t>пер</a:t>
            </a:r>
            <a:r>
              <a:rPr dirty="0"/>
              <a:t>., д.5, </a:t>
            </a:r>
            <a:r>
              <a:rPr dirty="0" err="1"/>
              <a:t>стр</a:t>
            </a:r>
            <a:r>
              <a:rPr dirty="0"/>
              <a:t>. 1</a:t>
            </a:r>
            <a:endParaRPr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4100"/>
            </a:pPr>
            <a:r>
              <a:rPr dirty="0" err="1"/>
              <a:t>Тел</a:t>
            </a:r>
            <a:r>
              <a:rPr dirty="0"/>
              <a:t>.: 8 800 333 5 112</a:t>
            </a:r>
            <a:endParaRPr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4100"/>
            </a:pPr>
            <a:r>
              <a:rPr dirty="0" err="1"/>
              <a:t>Эл</a:t>
            </a:r>
            <a:r>
              <a:rPr dirty="0"/>
              <a:t>. </a:t>
            </a:r>
            <a:r>
              <a:rPr dirty="0" err="1"/>
              <a:t>почта</a:t>
            </a:r>
            <a:r>
              <a:rPr dirty="0"/>
              <a:t>: 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hotline2021@mail.ru</a:t>
            </a:r>
            <a:r>
              <a:rPr lang="ru-RU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  </a:t>
            </a:r>
            <a:endParaRPr lang="en-US"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  <a:p>
            <a:pPr algn="l">
              <a:defRPr sz="4100"/>
            </a:pPr>
            <a:r>
              <a:rPr lang="en-US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               </a:t>
            </a:r>
            <a:r>
              <a:rPr lang="ru-RU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   88003335112</a:t>
            </a:r>
            <a:r>
              <a:rPr lang="en-US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@mail.ru </a:t>
            </a:r>
            <a:r>
              <a:rPr lang="ru-RU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endParaRPr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sp>
        <p:nvSpPr>
          <p:cNvPr id="236" name="Презентация - собственность МА «Антиконтрафакт»"/>
          <p:cNvSpPr txBox="1"/>
          <p:nvPr/>
        </p:nvSpPr>
        <p:spPr>
          <a:xfrm>
            <a:off x="13525864" y="12798314"/>
            <a:ext cx="10563102" cy="565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A7A7A7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Презентация - собственность МА «Антиконтрафакт»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1"/>
          <p:cNvSpPr txBox="1"/>
          <p:nvPr/>
        </p:nvSpPr>
        <p:spPr>
          <a:xfrm>
            <a:off x="2024082" y="640981"/>
            <a:ext cx="21507796" cy="1169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5300">
                <a:solidFill>
                  <a:srgbClr val="F04A32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dirty="0" err="1">
                <a:solidFill>
                  <a:srgbClr val="EE23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орячая</a:t>
            </a:r>
            <a:r>
              <a:rPr dirty="0">
                <a:solidFill>
                  <a:srgbClr val="EE23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EE23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линия</a:t>
            </a:r>
            <a:r>
              <a:rPr dirty="0">
                <a:solidFill>
                  <a:srgbClr val="EE23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Антиконтрафакт</a:t>
            </a:r>
            <a:r>
              <a:rPr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социально-значимый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В соответствии с резолюцией Экспертного совета от 15 декабря 2020 года, было принято решение о создании Горячей линии по противодействию незаконному обороту промышленной продукции c единым федеральным номером 8 800 333 5 112 Горячая линия «Антиконтрафакт"/>
          <p:cNvSpPr txBox="1"/>
          <p:nvPr/>
        </p:nvSpPr>
        <p:spPr>
          <a:xfrm>
            <a:off x="563309" y="1596271"/>
            <a:ext cx="23257382" cy="10523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dirty="0"/>
              <a:t>  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соответствии</a:t>
            </a:r>
            <a:r>
              <a:rPr dirty="0"/>
              <a:t> </a:t>
            </a:r>
            <a:r>
              <a:rPr dirty="0" err="1"/>
              <a:t>с</a:t>
            </a:r>
            <a:r>
              <a:rPr dirty="0"/>
              <a:t> </a:t>
            </a:r>
            <a:r>
              <a:rPr lang="ru-RU" dirty="0"/>
              <a:t>протоколом </a:t>
            </a:r>
            <a:r>
              <a:rPr dirty="0"/>
              <a:t> </a:t>
            </a:r>
            <a:r>
              <a:rPr dirty="0" err="1"/>
              <a:t>Экспертного</a:t>
            </a:r>
            <a:r>
              <a:rPr dirty="0"/>
              <a:t> </a:t>
            </a:r>
            <a:r>
              <a:rPr dirty="0" err="1"/>
              <a:t>совета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Государственной</a:t>
            </a:r>
            <a:r>
              <a:rPr dirty="0"/>
              <a:t> </a:t>
            </a:r>
            <a:r>
              <a:rPr dirty="0" err="1"/>
              <a:t>комиссии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противодействию</a:t>
            </a:r>
            <a:r>
              <a:rPr dirty="0"/>
              <a:t> </a:t>
            </a:r>
            <a:r>
              <a:rPr dirty="0" err="1"/>
              <a:t>незаконному</a:t>
            </a:r>
            <a:r>
              <a:rPr dirty="0"/>
              <a:t> </a:t>
            </a:r>
            <a:r>
              <a:rPr dirty="0" err="1"/>
              <a:t>обороту</a:t>
            </a:r>
            <a:r>
              <a:rPr dirty="0"/>
              <a:t> </a:t>
            </a:r>
            <a:r>
              <a:rPr dirty="0" err="1"/>
              <a:t>промышленной</a:t>
            </a:r>
            <a:r>
              <a:rPr dirty="0"/>
              <a:t> </a:t>
            </a:r>
            <a:r>
              <a:rPr dirty="0" err="1"/>
              <a:t>продукции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15 </a:t>
            </a:r>
            <a:r>
              <a:rPr dirty="0" err="1"/>
              <a:t>декабря</a:t>
            </a:r>
            <a:r>
              <a:rPr dirty="0"/>
              <a:t> 2020 </a:t>
            </a:r>
            <a:r>
              <a:rPr dirty="0" err="1"/>
              <a:t>года</a:t>
            </a:r>
            <a:r>
              <a:rPr dirty="0"/>
              <a:t>, </a:t>
            </a:r>
            <a:r>
              <a:rPr dirty="0" err="1"/>
              <a:t>было</a:t>
            </a:r>
            <a:r>
              <a:rPr dirty="0"/>
              <a:t> </a:t>
            </a:r>
            <a:r>
              <a:rPr dirty="0" err="1"/>
              <a:t>принято</a:t>
            </a:r>
            <a:r>
              <a:rPr dirty="0"/>
              <a:t> </a:t>
            </a:r>
            <a:r>
              <a:rPr dirty="0" err="1"/>
              <a:t>решение</a:t>
            </a:r>
            <a:r>
              <a:rPr dirty="0"/>
              <a:t> </a:t>
            </a:r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создании</a:t>
            </a:r>
            <a:r>
              <a:rPr dirty="0"/>
              <a:t> </a:t>
            </a:r>
            <a:r>
              <a:rPr dirty="0" err="1">
                <a:solidFill>
                  <a:srgbClr val="FF0000"/>
                </a:solidFill>
              </a:rPr>
              <a:t>Горячей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линии</a:t>
            </a:r>
            <a:r>
              <a:rPr lang="ru-RU" dirty="0">
                <a:solidFill>
                  <a:srgbClr val="FF0000"/>
                </a:solidFill>
              </a:rPr>
              <a:t> «</a:t>
            </a:r>
            <a:r>
              <a:rPr lang="ru-RU" dirty="0" err="1">
                <a:solidFill>
                  <a:srgbClr val="FF0000"/>
                </a:solidFill>
              </a:rPr>
              <a:t>Антиконтрафакт</a:t>
            </a:r>
            <a:r>
              <a:rPr lang="ru-RU" dirty="0">
                <a:solidFill>
                  <a:srgbClr val="FF0000"/>
                </a:solidFill>
              </a:rPr>
              <a:t>» 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противодействию</a:t>
            </a:r>
            <a:r>
              <a:rPr dirty="0"/>
              <a:t> </a:t>
            </a:r>
            <a:r>
              <a:rPr dirty="0" err="1"/>
              <a:t>незаконному</a:t>
            </a:r>
            <a:r>
              <a:rPr dirty="0"/>
              <a:t> </a:t>
            </a:r>
            <a:r>
              <a:rPr dirty="0" err="1"/>
              <a:t>обороту</a:t>
            </a:r>
            <a:r>
              <a:rPr dirty="0"/>
              <a:t> </a:t>
            </a:r>
            <a:r>
              <a:rPr dirty="0" err="1"/>
              <a:t>промышленной</a:t>
            </a:r>
            <a:r>
              <a:rPr dirty="0"/>
              <a:t> </a:t>
            </a:r>
            <a:r>
              <a:rPr dirty="0" err="1"/>
              <a:t>продукции</a:t>
            </a:r>
            <a:r>
              <a:rPr dirty="0"/>
              <a:t> c </a:t>
            </a:r>
            <a:r>
              <a:rPr dirty="0" err="1"/>
              <a:t>единым</a:t>
            </a:r>
            <a:r>
              <a:rPr dirty="0"/>
              <a:t> </a:t>
            </a:r>
            <a:r>
              <a:rPr dirty="0" err="1"/>
              <a:t>федеральным</a:t>
            </a:r>
            <a:r>
              <a:rPr dirty="0"/>
              <a:t> </a:t>
            </a:r>
            <a:r>
              <a:rPr dirty="0" err="1"/>
              <a:t>номером</a:t>
            </a:r>
            <a:r>
              <a:rPr dirty="0"/>
              <a:t> 8 800 333 5 112. </a:t>
            </a:r>
          </a:p>
          <a:p>
            <a:pPr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dirty="0"/>
              <a:t>   </a:t>
            </a:r>
            <a:r>
              <a:rPr dirty="0"/>
              <a:t>24 </a:t>
            </a:r>
            <a:r>
              <a:rPr dirty="0" err="1"/>
              <a:t>марта</a:t>
            </a:r>
            <a:r>
              <a:rPr dirty="0"/>
              <a:t> 2021 </a:t>
            </a:r>
            <a:r>
              <a:rPr dirty="0" err="1"/>
              <a:t>года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заседании</a:t>
            </a:r>
            <a:r>
              <a:rPr dirty="0"/>
              <a:t> </a:t>
            </a:r>
            <a:r>
              <a:rPr dirty="0" err="1"/>
              <a:t>Государственной</a:t>
            </a:r>
            <a:r>
              <a:rPr dirty="0"/>
              <a:t> </a:t>
            </a:r>
            <a:r>
              <a:rPr dirty="0" err="1"/>
              <a:t>комиссии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противодействию</a:t>
            </a:r>
            <a:r>
              <a:rPr dirty="0"/>
              <a:t> </a:t>
            </a:r>
            <a:r>
              <a:rPr dirty="0" err="1"/>
              <a:t>незаконному</a:t>
            </a:r>
            <a:r>
              <a:rPr dirty="0"/>
              <a:t> </a:t>
            </a:r>
            <a:r>
              <a:rPr dirty="0" err="1"/>
              <a:t>обороту</a:t>
            </a:r>
            <a:r>
              <a:rPr dirty="0"/>
              <a:t> </a:t>
            </a:r>
            <a:r>
              <a:rPr dirty="0" err="1"/>
              <a:t>промышленной</a:t>
            </a:r>
            <a:r>
              <a:rPr dirty="0"/>
              <a:t> </a:t>
            </a:r>
            <a:r>
              <a:rPr dirty="0" err="1"/>
              <a:t>продукции</a:t>
            </a:r>
            <a:r>
              <a:rPr dirty="0"/>
              <a:t> </a:t>
            </a:r>
            <a:r>
              <a:rPr dirty="0" err="1"/>
              <a:t>была</a:t>
            </a:r>
            <a:r>
              <a:rPr dirty="0"/>
              <a:t> </a:t>
            </a:r>
            <a:r>
              <a:rPr dirty="0" err="1"/>
              <a:t>поддержана</a:t>
            </a:r>
            <a:r>
              <a:rPr dirty="0"/>
              <a:t> </a:t>
            </a:r>
            <a:r>
              <a:rPr dirty="0" err="1"/>
              <a:t>инициатива</a:t>
            </a:r>
            <a:r>
              <a:rPr dirty="0"/>
              <a:t> </a:t>
            </a:r>
            <a:r>
              <a:rPr dirty="0" err="1"/>
              <a:t>Экспертного</a:t>
            </a:r>
            <a:r>
              <a:rPr dirty="0"/>
              <a:t> </a:t>
            </a:r>
            <a:r>
              <a:rPr dirty="0" err="1"/>
              <a:t>совета</a:t>
            </a:r>
            <a:r>
              <a:rPr dirty="0"/>
              <a:t> </a:t>
            </a:r>
            <a:r>
              <a:rPr dirty="0" err="1"/>
              <a:t>об</a:t>
            </a:r>
            <a:r>
              <a:rPr dirty="0"/>
              <a:t> </a:t>
            </a:r>
            <a:r>
              <a:rPr dirty="0" err="1"/>
              <a:t>открытии</a:t>
            </a:r>
            <a:r>
              <a:rPr dirty="0"/>
              <a:t> </a:t>
            </a:r>
            <a:r>
              <a:rPr dirty="0" err="1">
                <a:solidFill>
                  <a:srgbClr val="FF0000"/>
                </a:solidFill>
              </a:rPr>
              <a:t>Горячей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линии</a:t>
            </a:r>
            <a:r>
              <a:rPr lang="ru-RU" dirty="0">
                <a:solidFill>
                  <a:srgbClr val="FF0000"/>
                </a:solidFill>
              </a:rPr>
              <a:t> «</a:t>
            </a:r>
            <a:r>
              <a:rPr lang="ru-RU" dirty="0" err="1">
                <a:solidFill>
                  <a:srgbClr val="FF0000"/>
                </a:solidFill>
              </a:rPr>
              <a:t>Антиконтрафакт</a:t>
            </a:r>
            <a:r>
              <a:rPr lang="ru-RU" dirty="0">
                <a:solidFill>
                  <a:srgbClr val="FF0000"/>
                </a:solidFill>
              </a:rPr>
              <a:t>»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 </a:t>
            </a:r>
            <a:r>
              <a:rPr dirty="0" err="1"/>
              <a:t>субъектов</a:t>
            </a:r>
            <a:r>
              <a:rPr dirty="0"/>
              <a:t> </a:t>
            </a:r>
            <a:r>
              <a:rPr dirty="0" err="1"/>
              <a:t>Российской</a:t>
            </a:r>
            <a:r>
              <a:rPr dirty="0"/>
              <a:t> </a:t>
            </a:r>
            <a:r>
              <a:rPr dirty="0" err="1"/>
              <a:t>Федерации</a:t>
            </a:r>
            <a:r>
              <a:rPr dirty="0"/>
              <a:t> </a:t>
            </a:r>
            <a:r>
              <a:rPr dirty="0" err="1"/>
              <a:t>с</a:t>
            </a:r>
            <a:r>
              <a:rPr dirty="0"/>
              <a:t> </a:t>
            </a:r>
            <a:r>
              <a:rPr dirty="0" err="1"/>
              <a:t>единым</a:t>
            </a:r>
            <a:r>
              <a:rPr dirty="0"/>
              <a:t>  </a:t>
            </a:r>
            <a:r>
              <a:rPr dirty="0" err="1"/>
              <a:t>федеральным</a:t>
            </a:r>
            <a:r>
              <a:rPr dirty="0"/>
              <a:t> </a:t>
            </a:r>
            <a:r>
              <a:rPr dirty="0" err="1"/>
              <a:t>номером</a:t>
            </a:r>
            <a:r>
              <a:rPr dirty="0"/>
              <a:t>, </a:t>
            </a:r>
            <a:r>
              <a:rPr dirty="0" err="1"/>
              <a:t>с</a:t>
            </a:r>
            <a:r>
              <a:rPr dirty="0"/>
              <a:t> </a:t>
            </a:r>
            <a:r>
              <a:rPr dirty="0" err="1"/>
              <a:t>целью</a:t>
            </a:r>
            <a:r>
              <a:rPr dirty="0"/>
              <a:t> </a:t>
            </a:r>
            <a:r>
              <a:rPr dirty="0" err="1"/>
              <a:t>создания</a:t>
            </a:r>
            <a:r>
              <a:rPr dirty="0"/>
              <a:t> </a:t>
            </a:r>
            <a:r>
              <a:rPr dirty="0" err="1"/>
              <a:t>объединенного</a:t>
            </a:r>
            <a:r>
              <a:rPr dirty="0"/>
              <a:t> </a:t>
            </a:r>
            <a:r>
              <a:rPr dirty="0" err="1"/>
              <a:t>сервиса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приема</a:t>
            </a:r>
            <a:r>
              <a:rPr dirty="0"/>
              <a:t> </a:t>
            </a:r>
            <a:r>
              <a:rPr dirty="0" err="1"/>
              <a:t>обращений</a:t>
            </a:r>
            <a:r>
              <a:rPr dirty="0"/>
              <a:t> </a:t>
            </a:r>
            <a:r>
              <a:rPr dirty="0" err="1"/>
              <a:t>граждан</a:t>
            </a:r>
            <a:r>
              <a:rPr dirty="0"/>
              <a:t>, </a:t>
            </a:r>
            <a:r>
              <a:rPr dirty="0" err="1"/>
              <a:t>представителей</a:t>
            </a:r>
            <a:r>
              <a:rPr dirty="0"/>
              <a:t> </a:t>
            </a:r>
            <a:r>
              <a:rPr dirty="0" err="1"/>
              <a:t>бизнес-сообщества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вопросам</a:t>
            </a:r>
            <a:r>
              <a:rPr dirty="0"/>
              <a:t> </a:t>
            </a:r>
            <a:r>
              <a:rPr dirty="0" err="1"/>
              <a:t>незаконного</a:t>
            </a:r>
            <a:r>
              <a:rPr dirty="0"/>
              <a:t> </a:t>
            </a:r>
            <a:r>
              <a:rPr dirty="0" err="1"/>
              <a:t>оборота</a:t>
            </a:r>
            <a:r>
              <a:rPr dirty="0"/>
              <a:t> </a:t>
            </a:r>
            <a:r>
              <a:rPr dirty="0" err="1"/>
              <a:t>промышленной</a:t>
            </a:r>
            <a:r>
              <a:rPr dirty="0"/>
              <a:t> </a:t>
            </a:r>
            <a:r>
              <a:rPr dirty="0" err="1"/>
              <a:t>продукции</a:t>
            </a:r>
            <a:r>
              <a:rPr dirty="0"/>
              <a:t>.</a:t>
            </a:r>
          </a:p>
          <a:p>
            <a:pPr>
              <a:defRPr sz="3800">
                <a:solidFill>
                  <a:srgbClr val="EE230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dirty="0"/>
              <a:t>   </a:t>
            </a:r>
            <a:r>
              <a:rPr dirty="0" err="1"/>
              <a:t>Горячая</a:t>
            </a:r>
            <a:r>
              <a:rPr dirty="0"/>
              <a:t> </a:t>
            </a:r>
            <a:r>
              <a:rPr dirty="0" err="1"/>
              <a:t>линия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«</a:t>
            </a:r>
            <a:r>
              <a:rPr dirty="0" err="1">
                <a:solidFill>
                  <a:srgbClr val="FF0000"/>
                </a:solidFill>
              </a:rPr>
              <a:t>Антиконтрафакт</a:t>
            </a:r>
            <a:r>
              <a:rPr dirty="0">
                <a:solidFill>
                  <a:srgbClr val="FF0000"/>
                </a:solidFill>
              </a:rPr>
              <a:t>», </a:t>
            </a:r>
            <a:r>
              <a:rPr dirty="0" err="1">
                <a:solidFill>
                  <a:srgbClr val="000000"/>
                </a:solidFill>
              </a:rPr>
              <a:t>как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один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из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механизмов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общественного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контроля</a:t>
            </a:r>
            <a:r>
              <a:rPr dirty="0">
                <a:solidFill>
                  <a:srgbClr val="000000"/>
                </a:solidFill>
              </a:rPr>
              <a:t>,  </a:t>
            </a:r>
            <a:r>
              <a:rPr dirty="0" err="1">
                <a:solidFill>
                  <a:srgbClr val="000000"/>
                </a:solidFill>
              </a:rPr>
              <a:t>позволит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в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режиме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реального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времени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отслеживать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факты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реализации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продукции</a:t>
            </a:r>
            <a:r>
              <a:rPr dirty="0">
                <a:solidFill>
                  <a:srgbClr val="000000"/>
                </a:solidFill>
              </a:rPr>
              <a:t>, </a:t>
            </a:r>
            <a:r>
              <a:rPr dirty="0" err="1">
                <a:solidFill>
                  <a:srgbClr val="000000"/>
                </a:solidFill>
              </a:rPr>
              <a:t>находящейся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в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незаконном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обороте</a:t>
            </a:r>
            <a:r>
              <a:rPr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152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25175"/>
          </a:blip>
          <a:stretch>
            <a:fillRect/>
          </a:stretch>
        </p:blipFill>
        <p:spPr>
          <a:xfrm>
            <a:off x="17704891" y="10366037"/>
            <a:ext cx="6634231" cy="2708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пуск Горячей линии проходит в несколько этапов.…"/>
          <p:cNvSpPr txBox="1"/>
          <p:nvPr/>
        </p:nvSpPr>
        <p:spPr>
          <a:xfrm>
            <a:off x="331065" y="945854"/>
            <a:ext cx="17373826" cy="1256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dirty="0"/>
              <a:t>    </a:t>
            </a:r>
            <a:r>
              <a:rPr dirty="0" err="1"/>
              <a:t>Запуск</a:t>
            </a:r>
            <a:r>
              <a:rPr dirty="0"/>
              <a:t> </a:t>
            </a:r>
            <a:r>
              <a:rPr dirty="0" err="1">
                <a:solidFill>
                  <a:srgbClr val="EE230C"/>
                </a:solidFill>
              </a:rPr>
              <a:t>Горячей</a:t>
            </a:r>
            <a:r>
              <a:rPr dirty="0">
                <a:solidFill>
                  <a:srgbClr val="EE230C"/>
                </a:solidFill>
              </a:rPr>
              <a:t> </a:t>
            </a:r>
            <a:r>
              <a:rPr dirty="0" err="1">
                <a:solidFill>
                  <a:srgbClr val="EE230C"/>
                </a:solidFill>
              </a:rPr>
              <a:t>линии</a:t>
            </a:r>
            <a:r>
              <a:rPr dirty="0"/>
              <a:t> 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«</a:t>
            </a:r>
            <a:r>
              <a:rPr lang="ru-RU" dirty="0" err="1">
                <a:solidFill>
                  <a:srgbClr val="FF0000"/>
                </a:solidFill>
              </a:rPr>
              <a:t>Антиконтрафакт</a:t>
            </a:r>
            <a:r>
              <a:rPr lang="ru-RU" dirty="0">
                <a:solidFill>
                  <a:srgbClr val="FF0000"/>
                </a:solidFill>
              </a:rPr>
              <a:t>» </a:t>
            </a:r>
            <a:r>
              <a:rPr dirty="0" err="1"/>
              <a:t>проходит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несколько</a:t>
            </a:r>
            <a:r>
              <a:rPr dirty="0"/>
              <a:t> </a:t>
            </a:r>
            <a:r>
              <a:rPr dirty="0" err="1"/>
              <a:t>этапов</a:t>
            </a:r>
            <a:r>
              <a:rPr lang="ru-RU" dirty="0"/>
              <a:t>:</a:t>
            </a:r>
            <a:endParaRPr i="1" dirty="0"/>
          </a:p>
          <a:p>
            <a:pPr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dirty="0" err="1"/>
              <a:t>с</a:t>
            </a:r>
            <a:r>
              <a:rPr dirty="0"/>
              <a:t> </a:t>
            </a:r>
            <a:r>
              <a:rPr dirty="0" err="1"/>
              <a:t>января</a:t>
            </a:r>
            <a:r>
              <a:rPr dirty="0"/>
              <a:t> 2021</a:t>
            </a:r>
            <a:r>
              <a:rPr lang="ru-RU" dirty="0"/>
              <a:t>г.</a:t>
            </a:r>
            <a:r>
              <a:rPr dirty="0"/>
              <a:t>  </a:t>
            </a:r>
            <a:r>
              <a:rPr lang="ru-RU" dirty="0"/>
              <a:t>- </a:t>
            </a:r>
            <a:r>
              <a:rPr lang="ru-RU" dirty="0">
                <a:solidFill>
                  <a:srgbClr val="FF0000"/>
                </a:solidFill>
              </a:rPr>
              <a:t>Горячая л</a:t>
            </a:r>
            <a:r>
              <a:rPr dirty="0" err="1">
                <a:solidFill>
                  <a:srgbClr val="FF0000"/>
                </a:solidFill>
              </a:rPr>
              <a:t>иния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»</a:t>
            </a:r>
            <a:r>
              <a:rPr lang="ru-RU" dirty="0" err="1">
                <a:solidFill>
                  <a:srgbClr val="FF0000"/>
                </a:solidFill>
              </a:rPr>
              <a:t>Антиконтрафакт</a:t>
            </a:r>
            <a:r>
              <a:rPr lang="ru-RU" dirty="0">
                <a:solidFill>
                  <a:srgbClr val="FF0000"/>
                </a:solidFill>
              </a:rPr>
              <a:t>» </a:t>
            </a:r>
            <a:r>
              <a:rPr dirty="0" err="1"/>
              <a:t>работала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тестовом</a:t>
            </a:r>
            <a:r>
              <a:rPr dirty="0"/>
              <a:t> </a:t>
            </a:r>
            <a:r>
              <a:rPr dirty="0" err="1"/>
              <a:t>режиме</a:t>
            </a:r>
            <a:r>
              <a:rPr lang="ru-RU" dirty="0"/>
              <a:t>;</a:t>
            </a:r>
            <a:r>
              <a:rPr dirty="0"/>
              <a:t> </a:t>
            </a:r>
            <a:endParaRPr i="1" dirty="0"/>
          </a:p>
          <a:p>
            <a:pPr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феврале</a:t>
            </a:r>
            <a:r>
              <a:rPr lang="ru-RU" dirty="0"/>
              <a:t> 2021г.</a:t>
            </a:r>
            <a:r>
              <a:rPr dirty="0"/>
              <a:t> – </a:t>
            </a:r>
            <a:r>
              <a:rPr dirty="0" err="1">
                <a:solidFill>
                  <a:srgbClr val="FF0000"/>
                </a:solidFill>
              </a:rPr>
              <a:t>Горячая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линия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»</a:t>
            </a:r>
            <a:r>
              <a:rPr lang="ru-RU" dirty="0" err="1">
                <a:solidFill>
                  <a:srgbClr val="FF0000"/>
                </a:solidFill>
              </a:rPr>
              <a:t>Антиконтрафакт</a:t>
            </a:r>
            <a:r>
              <a:rPr lang="ru-RU" dirty="0">
                <a:solidFill>
                  <a:srgbClr val="FF0000"/>
                </a:solidFill>
              </a:rPr>
              <a:t>» </a:t>
            </a:r>
            <a:r>
              <a:rPr dirty="0" err="1"/>
              <a:t>стартовала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8 </a:t>
            </a:r>
            <a:r>
              <a:rPr dirty="0" err="1"/>
              <a:t>регионах</a:t>
            </a:r>
            <a:r>
              <a:rPr dirty="0"/>
              <a:t>: </a:t>
            </a:r>
            <a:r>
              <a:rPr dirty="0" err="1"/>
              <a:t>Республиках</a:t>
            </a:r>
            <a:r>
              <a:rPr dirty="0"/>
              <a:t> </a:t>
            </a:r>
            <a:r>
              <a:rPr dirty="0" err="1"/>
              <a:t>Адыгея</a:t>
            </a:r>
            <a:r>
              <a:rPr dirty="0"/>
              <a:t>, </a:t>
            </a:r>
            <a:r>
              <a:rPr dirty="0" err="1"/>
              <a:t>Дагестан</a:t>
            </a:r>
            <a:r>
              <a:rPr dirty="0"/>
              <a:t>, </a:t>
            </a:r>
            <a:r>
              <a:rPr dirty="0" err="1"/>
              <a:t>Башкортостан</a:t>
            </a:r>
            <a:r>
              <a:rPr dirty="0"/>
              <a:t>, </a:t>
            </a:r>
            <a:r>
              <a:rPr dirty="0" err="1"/>
              <a:t>Смоленской</a:t>
            </a:r>
            <a:r>
              <a:rPr dirty="0"/>
              <a:t>, </a:t>
            </a:r>
            <a:r>
              <a:rPr dirty="0" err="1"/>
              <a:t>Омской</a:t>
            </a:r>
            <a:r>
              <a:rPr dirty="0"/>
              <a:t>, </a:t>
            </a:r>
            <a:r>
              <a:rPr dirty="0" err="1"/>
              <a:t>Свердловской</a:t>
            </a:r>
            <a:r>
              <a:rPr dirty="0"/>
              <a:t>, </a:t>
            </a:r>
            <a:r>
              <a:rPr dirty="0" err="1"/>
              <a:t>Мурманской</a:t>
            </a:r>
            <a:r>
              <a:rPr dirty="0"/>
              <a:t> </a:t>
            </a:r>
            <a:r>
              <a:rPr dirty="0" err="1"/>
              <a:t>областях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Приморском</a:t>
            </a:r>
            <a:r>
              <a:rPr dirty="0"/>
              <a:t> </a:t>
            </a:r>
            <a:r>
              <a:rPr dirty="0" err="1"/>
              <a:t>крае</a:t>
            </a:r>
            <a:r>
              <a:rPr lang="ru-RU" dirty="0"/>
              <a:t>;</a:t>
            </a:r>
            <a:endParaRPr i="1" dirty="0"/>
          </a:p>
          <a:p>
            <a:pPr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lang="ru-RU" dirty="0"/>
              <a:t>с</a:t>
            </a:r>
            <a:r>
              <a:rPr dirty="0"/>
              <a:t> </a:t>
            </a:r>
            <a:r>
              <a:rPr dirty="0" err="1"/>
              <a:t>апреля</a:t>
            </a:r>
            <a:r>
              <a:rPr dirty="0"/>
              <a:t> 2021 </a:t>
            </a:r>
            <a:r>
              <a:rPr dirty="0" err="1"/>
              <a:t>года</a:t>
            </a:r>
            <a:r>
              <a:rPr dirty="0"/>
              <a:t>  </a:t>
            </a:r>
            <a:r>
              <a:rPr lang="ru-RU" dirty="0"/>
              <a:t>прошло подключение еще </a:t>
            </a:r>
            <a:r>
              <a:rPr dirty="0" err="1"/>
              <a:t>в</a:t>
            </a:r>
            <a:r>
              <a:rPr dirty="0"/>
              <a:t> 25 </a:t>
            </a:r>
            <a:r>
              <a:rPr dirty="0" err="1"/>
              <a:t>регионах</a:t>
            </a:r>
            <a:r>
              <a:rPr lang="ru-RU" dirty="0"/>
              <a:t> страны;</a:t>
            </a:r>
            <a:r>
              <a:rPr dirty="0"/>
              <a:t> </a:t>
            </a:r>
            <a:endParaRPr i="1" dirty="0"/>
          </a:p>
          <a:p>
            <a:pPr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dirty="0" err="1"/>
              <a:t>с</a:t>
            </a:r>
            <a:r>
              <a:rPr dirty="0"/>
              <a:t> </a:t>
            </a:r>
            <a:r>
              <a:rPr dirty="0" err="1"/>
              <a:t>сентября</a:t>
            </a:r>
            <a:r>
              <a:rPr dirty="0"/>
              <a:t>  </a:t>
            </a:r>
            <a:r>
              <a:rPr dirty="0" err="1"/>
              <a:t>и</a:t>
            </a:r>
            <a:r>
              <a:rPr dirty="0"/>
              <a:t> 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err="1"/>
              <a:t>конца</a:t>
            </a:r>
            <a:r>
              <a:rPr dirty="0"/>
              <a:t> </a:t>
            </a:r>
            <a:r>
              <a:rPr dirty="0" err="1"/>
              <a:t>текущего</a:t>
            </a:r>
            <a:r>
              <a:rPr dirty="0"/>
              <a:t>   </a:t>
            </a:r>
            <a:r>
              <a:rPr dirty="0" err="1"/>
              <a:t>года</a:t>
            </a:r>
            <a:r>
              <a:rPr dirty="0"/>
              <a:t> </a:t>
            </a:r>
            <a:r>
              <a:rPr dirty="0" err="1">
                <a:solidFill>
                  <a:srgbClr val="FF0000"/>
                </a:solidFill>
              </a:rPr>
              <a:t>Горячая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линия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»</a:t>
            </a:r>
            <a:r>
              <a:rPr lang="ru-RU" dirty="0" err="1">
                <a:solidFill>
                  <a:srgbClr val="FF0000"/>
                </a:solidFill>
              </a:rPr>
              <a:t>Антиконтрафакт</a:t>
            </a:r>
            <a:r>
              <a:rPr lang="ru-RU" dirty="0">
                <a:solidFill>
                  <a:srgbClr val="FF0000"/>
                </a:solidFill>
              </a:rPr>
              <a:t>» </a:t>
            </a:r>
            <a:r>
              <a:rPr dirty="0" err="1"/>
              <a:t>заработает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всей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 </a:t>
            </a:r>
            <a:r>
              <a:rPr dirty="0" err="1"/>
              <a:t>Российской</a:t>
            </a:r>
            <a:r>
              <a:rPr dirty="0"/>
              <a:t> </a:t>
            </a:r>
            <a:r>
              <a:rPr dirty="0" err="1"/>
              <a:t>Федерации</a:t>
            </a:r>
            <a:r>
              <a:rPr dirty="0"/>
              <a:t>.  </a:t>
            </a:r>
            <a:endParaRPr i="1" dirty="0"/>
          </a:p>
          <a:p>
            <a:pPr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Работа</a:t>
            </a:r>
            <a:r>
              <a:rPr dirty="0"/>
              <a:t> </a:t>
            </a:r>
            <a:r>
              <a:rPr dirty="0" err="1">
                <a:solidFill>
                  <a:srgbClr val="FF0000"/>
                </a:solidFill>
              </a:rPr>
              <a:t>Горячей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линии</a:t>
            </a:r>
            <a:r>
              <a:rPr lang="ru-RU" dirty="0">
                <a:solidFill>
                  <a:srgbClr val="FF0000"/>
                </a:solidFill>
              </a:rPr>
              <a:t> «</a:t>
            </a:r>
            <a:r>
              <a:rPr lang="ru-RU" dirty="0" err="1">
                <a:solidFill>
                  <a:srgbClr val="FF0000"/>
                </a:solidFill>
              </a:rPr>
              <a:t>Антиконтрафакт</a:t>
            </a:r>
            <a:r>
              <a:rPr lang="ru-RU" dirty="0">
                <a:solidFill>
                  <a:srgbClr val="FF0000"/>
                </a:solidFill>
              </a:rPr>
              <a:t>» </a:t>
            </a:r>
            <a:r>
              <a:rPr dirty="0" err="1"/>
              <a:t>осуществляется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ежедневном</a:t>
            </a:r>
            <a:r>
              <a:rPr dirty="0"/>
              <a:t> </a:t>
            </a:r>
            <a:r>
              <a:rPr dirty="0" err="1"/>
              <a:t>круглосуточном</a:t>
            </a:r>
            <a:r>
              <a:rPr dirty="0"/>
              <a:t> </a:t>
            </a:r>
            <a:r>
              <a:rPr dirty="0" err="1"/>
              <a:t>режиме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строгом</a:t>
            </a:r>
            <a:r>
              <a:rPr dirty="0"/>
              <a:t> </a:t>
            </a:r>
            <a:r>
              <a:rPr dirty="0" err="1"/>
              <a:t>соответствии</a:t>
            </a:r>
            <a:r>
              <a:rPr dirty="0"/>
              <a:t> </a:t>
            </a:r>
            <a:r>
              <a:rPr dirty="0" err="1"/>
              <a:t>с</a:t>
            </a:r>
            <a:r>
              <a:rPr dirty="0"/>
              <a:t> </a:t>
            </a:r>
            <a:r>
              <a:rPr dirty="0" err="1"/>
              <a:t>законодательством</a:t>
            </a:r>
            <a:r>
              <a:rPr dirty="0"/>
              <a:t> </a:t>
            </a:r>
            <a:r>
              <a:rPr dirty="0" err="1"/>
              <a:t>Российской</a:t>
            </a:r>
            <a:r>
              <a:rPr dirty="0"/>
              <a:t> </a:t>
            </a:r>
            <a:r>
              <a:rPr dirty="0" err="1"/>
              <a:t>Федерации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Положением</a:t>
            </a:r>
            <a:r>
              <a:rPr dirty="0"/>
              <a:t> </a:t>
            </a:r>
            <a:r>
              <a:rPr dirty="0" err="1"/>
              <a:t>о</a:t>
            </a:r>
            <a:r>
              <a:rPr dirty="0"/>
              <a:t> </a:t>
            </a:r>
            <a:r>
              <a:rPr dirty="0" err="1">
                <a:solidFill>
                  <a:srgbClr val="EE230C"/>
                </a:solidFill>
              </a:rPr>
              <a:t>Горячей</a:t>
            </a:r>
            <a:r>
              <a:rPr dirty="0">
                <a:solidFill>
                  <a:srgbClr val="EE230C"/>
                </a:solidFill>
              </a:rPr>
              <a:t> </a:t>
            </a:r>
            <a:r>
              <a:rPr dirty="0" err="1">
                <a:solidFill>
                  <a:srgbClr val="EE230C"/>
                </a:solidFill>
              </a:rPr>
              <a:t>линии</a:t>
            </a:r>
            <a:r>
              <a:rPr dirty="0"/>
              <a:t> </a:t>
            </a:r>
            <a:r>
              <a:rPr dirty="0">
                <a:solidFill>
                  <a:srgbClr val="FF0000"/>
                </a:solidFill>
              </a:rPr>
              <a:t>«</a:t>
            </a:r>
            <a:r>
              <a:rPr dirty="0" err="1">
                <a:solidFill>
                  <a:srgbClr val="FF0000"/>
                </a:solidFill>
              </a:rPr>
              <a:t>Антиконтрафакт</a:t>
            </a:r>
            <a:r>
              <a:rPr dirty="0">
                <a:solidFill>
                  <a:srgbClr val="FF0000"/>
                </a:solidFill>
              </a:rPr>
              <a:t>». </a:t>
            </a:r>
            <a:endParaRPr i="1" dirty="0">
              <a:solidFill>
                <a:srgbClr val="FF0000"/>
              </a:solidFill>
            </a:endParaRPr>
          </a:p>
          <a:p>
            <a:pPr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Отправить</a:t>
            </a:r>
            <a:r>
              <a:rPr dirty="0"/>
              <a:t> </a:t>
            </a:r>
            <a:r>
              <a:rPr dirty="0" err="1"/>
              <a:t>сообщение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>
                <a:solidFill>
                  <a:schemeClr val="tx1"/>
                </a:solidFill>
              </a:rPr>
              <a:t>Горячую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линию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/>
              <a:t>можно</a:t>
            </a:r>
            <a:r>
              <a:rPr dirty="0"/>
              <a:t>: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почте</a:t>
            </a:r>
            <a:r>
              <a:rPr dirty="0"/>
              <a:t>,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телефону</a:t>
            </a:r>
            <a:r>
              <a:rPr dirty="0"/>
              <a:t>, 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Интернет</a:t>
            </a:r>
            <a:r>
              <a:rPr dirty="0"/>
              <a:t>. </a:t>
            </a:r>
            <a:r>
              <a:rPr dirty="0" err="1"/>
              <a:t>Обращения</a:t>
            </a:r>
            <a:r>
              <a:rPr dirty="0"/>
              <a:t> </a:t>
            </a:r>
            <a:r>
              <a:rPr dirty="0" err="1"/>
              <a:t>принимаются</a:t>
            </a:r>
            <a:r>
              <a:rPr dirty="0"/>
              <a:t>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с</a:t>
            </a:r>
            <a:r>
              <a:rPr dirty="0"/>
              <a:t> </a:t>
            </a:r>
            <a:r>
              <a:rPr dirty="0" err="1"/>
              <a:t>указанием</a:t>
            </a:r>
            <a:r>
              <a:rPr dirty="0"/>
              <a:t> </a:t>
            </a:r>
            <a:r>
              <a:rPr dirty="0" err="1"/>
              <a:t>персональных</a:t>
            </a:r>
            <a:r>
              <a:rPr dirty="0"/>
              <a:t> </a:t>
            </a:r>
            <a:r>
              <a:rPr dirty="0" err="1"/>
              <a:t>данных</a:t>
            </a:r>
            <a:r>
              <a:rPr dirty="0"/>
              <a:t>, </a:t>
            </a:r>
            <a:r>
              <a:rPr dirty="0" err="1"/>
              <a:t>так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анонимно</a:t>
            </a:r>
            <a:r>
              <a:rPr dirty="0"/>
              <a:t>. </a:t>
            </a:r>
            <a:r>
              <a:rPr dirty="0" err="1"/>
              <a:t>Звонки</a:t>
            </a:r>
            <a:r>
              <a:rPr dirty="0"/>
              <a:t>, </a:t>
            </a:r>
            <a:r>
              <a:rPr dirty="0" err="1"/>
              <a:t>поступившие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>
                <a:solidFill>
                  <a:schemeClr val="tx1"/>
                </a:solidFill>
              </a:rPr>
              <a:t>Горячую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линию</a:t>
            </a:r>
            <a:r>
              <a:rPr dirty="0"/>
              <a:t>, </a:t>
            </a:r>
            <a:r>
              <a:rPr dirty="0" err="1"/>
              <a:t>записываются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целях</a:t>
            </a:r>
            <a:r>
              <a:rPr dirty="0"/>
              <a:t> </a:t>
            </a:r>
            <a:r>
              <a:rPr dirty="0" err="1"/>
              <a:t>дальнейшей</a:t>
            </a:r>
            <a:r>
              <a:rPr dirty="0"/>
              <a:t> </a:t>
            </a:r>
            <a:r>
              <a:rPr dirty="0" err="1"/>
              <a:t>обработки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реагирования</a:t>
            </a:r>
            <a:r>
              <a:rPr dirty="0"/>
              <a:t>. </a:t>
            </a:r>
            <a:r>
              <a:rPr dirty="0" err="1"/>
              <a:t>Прием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рассмотрение</a:t>
            </a:r>
            <a:r>
              <a:rPr dirty="0"/>
              <a:t> </a:t>
            </a:r>
            <a:r>
              <a:rPr dirty="0" err="1"/>
              <a:t>всех</a:t>
            </a:r>
            <a:r>
              <a:rPr dirty="0"/>
              <a:t> </a:t>
            </a:r>
            <a:r>
              <a:rPr dirty="0" err="1"/>
              <a:t>обращений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>
                <a:solidFill>
                  <a:schemeClr val="tx1"/>
                </a:solidFill>
              </a:rPr>
              <a:t>Горячую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линию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/>
              <a:t>осуществляется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безвозмездной</a:t>
            </a:r>
            <a:r>
              <a:rPr dirty="0"/>
              <a:t> </a:t>
            </a:r>
            <a:r>
              <a:rPr dirty="0" err="1"/>
              <a:t>основе</a:t>
            </a:r>
            <a:r>
              <a:rPr dirty="0"/>
              <a:t>.</a:t>
            </a:r>
          </a:p>
        </p:txBody>
      </p:sp>
      <p:pic>
        <p:nvPicPr>
          <p:cNvPr id="155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25175"/>
          </a:blip>
          <a:stretch>
            <a:fillRect/>
          </a:stretch>
        </p:blipFill>
        <p:spPr>
          <a:xfrm>
            <a:off x="17704891" y="10366037"/>
            <a:ext cx="6634231" cy="2708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7379" y="814877"/>
            <a:ext cx="5451749" cy="54517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Горячая линия « Антиконтрафакт» не подменяет, предусмотренные законодательством Российской Федерации, каналы общения органов власти с гражданами и организациями по вопросам противодействия незаконному обороту промышленной продукции."/>
          <p:cNvSpPr txBox="1"/>
          <p:nvPr/>
        </p:nvSpPr>
        <p:spPr>
          <a:xfrm>
            <a:off x="295312" y="562857"/>
            <a:ext cx="2379337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700">
                <a:solidFill>
                  <a:srgbClr val="EE220C"/>
                </a:solidFill>
              </a:defRPr>
            </a:pPr>
            <a:r>
              <a:rPr dirty="0" err="1"/>
              <a:t>Горячая</a:t>
            </a:r>
            <a:r>
              <a:rPr dirty="0"/>
              <a:t> </a:t>
            </a:r>
            <a:r>
              <a:rPr dirty="0" err="1"/>
              <a:t>линия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«</a:t>
            </a:r>
            <a:r>
              <a:rPr dirty="0" err="1">
                <a:solidFill>
                  <a:srgbClr val="FF0000"/>
                </a:solidFill>
              </a:rPr>
              <a:t>Антиконтрафакт</a:t>
            </a:r>
            <a:r>
              <a:rPr dirty="0">
                <a:solidFill>
                  <a:srgbClr val="000000"/>
                </a:solidFill>
              </a:rPr>
              <a:t>» </a:t>
            </a:r>
            <a:r>
              <a:rPr dirty="0" err="1">
                <a:solidFill>
                  <a:srgbClr val="000000"/>
                </a:solidFill>
              </a:rPr>
              <a:t>не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подменяет</a:t>
            </a:r>
            <a:r>
              <a:rPr dirty="0">
                <a:solidFill>
                  <a:srgbClr val="000000"/>
                </a:solidFill>
              </a:rPr>
              <a:t>, </a:t>
            </a:r>
            <a:r>
              <a:rPr dirty="0" err="1">
                <a:solidFill>
                  <a:srgbClr val="000000"/>
                </a:solidFill>
              </a:rPr>
              <a:t>предусмотренные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законодательством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Российской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Федерации</a:t>
            </a:r>
            <a:r>
              <a:rPr dirty="0">
                <a:solidFill>
                  <a:srgbClr val="000000"/>
                </a:solidFill>
              </a:rPr>
              <a:t>, </a:t>
            </a:r>
            <a:r>
              <a:rPr dirty="0" err="1">
                <a:solidFill>
                  <a:srgbClr val="000000"/>
                </a:solidFill>
              </a:rPr>
              <a:t>каналы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общения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органов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власти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с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гражданами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и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организациями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по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вопросам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противодействия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незаконному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обороту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промышленной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продукции</a:t>
            </a:r>
            <a:r>
              <a:rPr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59" name="image4.tif" descr="image4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36" y="1600929"/>
            <a:ext cx="2641602" cy="269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Федеральная таможенная служба Российской Федерации"/>
          <p:cNvSpPr txBox="1"/>
          <p:nvPr/>
        </p:nvSpPr>
        <p:spPr>
          <a:xfrm>
            <a:off x="780995" y="4535492"/>
            <a:ext cx="1955483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00000"/>
              </a:lnSpc>
              <a:defRPr sz="1000" b="0">
                <a:uFillTx/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457200">
              <a:lnSpc>
                <a:spcPct val="100000"/>
              </a:lnSpc>
              <a:defRPr sz="1000" b="0">
                <a:solidFill>
                  <a:srgbClr val="0000EE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 defTabSz="457200">
              <a:lnSpc>
                <a:spcPct val="100000"/>
              </a:lnSpc>
              <a:defRPr sz="1400">
                <a:uFillTx/>
              </a:defRPr>
            </a:pPr>
            <a:r>
              <a:t>Федеральная таможенная служба Российской Федерации</a:t>
            </a:r>
          </a:p>
        </p:txBody>
      </p:sp>
      <p:pic>
        <p:nvPicPr>
          <p:cNvPr id="161" name="image5.tif" descr="image5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707" y="1600929"/>
            <a:ext cx="2641606" cy="269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Федеральная служба по надзору в сфере здравоохранения"/>
          <p:cNvSpPr txBox="1"/>
          <p:nvPr/>
        </p:nvSpPr>
        <p:spPr>
          <a:xfrm>
            <a:off x="3512020" y="4783142"/>
            <a:ext cx="235498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</a:defRPr>
            </a:lvl1pPr>
          </a:lstStyle>
          <a:p>
            <a:r>
              <a:t>Федеральная служба по надзору в сфере здравоохранения</a:t>
            </a:r>
          </a:p>
        </p:txBody>
      </p:sp>
      <p:pic>
        <p:nvPicPr>
          <p:cNvPr id="163" name="image6.tif" descr="image6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479" y="1600929"/>
            <a:ext cx="2641602" cy="269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Федеральная служба…"/>
          <p:cNvSpPr txBox="1"/>
          <p:nvPr/>
        </p:nvSpPr>
        <p:spPr>
          <a:xfrm>
            <a:off x="6642537" y="4535492"/>
            <a:ext cx="1955484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lnSpc>
                <a:spcPct val="100000"/>
              </a:lnSpc>
              <a:defRPr sz="1500">
                <a:uFillTx/>
              </a:defRPr>
            </a:pPr>
            <a:r>
              <a:t>Федеральная служба </a:t>
            </a:r>
            <a:endParaRPr b="0">
              <a:latin typeface="Times Roman"/>
              <a:ea typeface="Times Roman"/>
              <a:cs typeface="Times Roman"/>
              <a:sym typeface="Times Roman"/>
            </a:endParaRPr>
          </a:p>
          <a:p>
            <a:pPr algn="ctr" defTabSz="457200">
              <a:lnSpc>
                <a:spcPct val="100000"/>
              </a:lnSpc>
              <a:defRPr sz="1500">
                <a:uFillTx/>
              </a:defRPr>
            </a:pPr>
            <a:r>
              <a:t>по интеллектуальной собственности</a:t>
            </a:r>
          </a:p>
        </p:txBody>
      </p:sp>
      <p:pic>
        <p:nvPicPr>
          <p:cNvPr id="165" name="image7.tif" descr="image7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248" y="1600929"/>
            <a:ext cx="2641606" cy="269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Федеральная служба по защите в сфере прав потребителей и благополучия человека"/>
          <p:cNvSpPr txBox="1"/>
          <p:nvPr/>
        </p:nvSpPr>
        <p:spPr>
          <a:xfrm>
            <a:off x="9373561" y="4675192"/>
            <a:ext cx="235498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</a:defRPr>
            </a:lvl1pPr>
          </a:lstStyle>
          <a:p>
            <a:r>
              <a:t>Федеральная служба по защите в сфере прав потребителей и благополучия человека</a:t>
            </a:r>
          </a:p>
        </p:txBody>
      </p:sp>
      <p:pic>
        <p:nvPicPr>
          <p:cNvPr id="167" name="image8.tif" descr="image8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1018" y="1600929"/>
            <a:ext cx="2641606" cy="269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Федеральная служба по ветеринарному и фитосанитарному надзору/ Россельхознадзор"/>
          <p:cNvSpPr txBox="1"/>
          <p:nvPr/>
        </p:nvSpPr>
        <p:spPr>
          <a:xfrm>
            <a:off x="12161018" y="4675192"/>
            <a:ext cx="264160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</a:defRPr>
            </a:lvl1pPr>
          </a:lstStyle>
          <a:p>
            <a:r>
              <a:t>Федеральная служба по ветеринарному и фитосанитарному надзору/ Россельхознадзор</a:t>
            </a:r>
          </a:p>
        </p:txBody>
      </p:sp>
      <p:pic>
        <p:nvPicPr>
          <p:cNvPr id="169" name="image9.tif" descr="image9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91790" y="1600929"/>
            <a:ext cx="2641606" cy="269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Федеральное агентство по техническому регулированию и метрологии - Росстандарт"/>
          <p:cNvSpPr txBox="1"/>
          <p:nvPr/>
        </p:nvSpPr>
        <p:spPr>
          <a:xfrm>
            <a:off x="15091790" y="4675192"/>
            <a:ext cx="264160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</a:defRPr>
            </a:lvl1pPr>
          </a:lstStyle>
          <a:p>
            <a:r>
              <a:t>Федеральное агентство по техническому регулированию и метрологии - Росстандарт</a:t>
            </a:r>
          </a:p>
        </p:txBody>
      </p:sp>
      <p:pic>
        <p:nvPicPr>
          <p:cNvPr id="171" name="image10.tif" descr="image10.t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22560" y="1600929"/>
            <a:ext cx="2641606" cy="269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Федеральное агентство по рыболовству"/>
          <p:cNvSpPr txBox="1"/>
          <p:nvPr/>
        </p:nvSpPr>
        <p:spPr>
          <a:xfrm>
            <a:off x="18022560" y="4891092"/>
            <a:ext cx="264160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</a:defRPr>
            </a:lvl1pPr>
          </a:lstStyle>
          <a:p>
            <a:r>
              <a:t>Федеральное агентство по рыболовству </a:t>
            </a:r>
          </a:p>
        </p:txBody>
      </p:sp>
      <p:pic>
        <p:nvPicPr>
          <p:cNvPr id="173" name="image11.tif" descr="image11.t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53333" y="1600929"/>
            <a:ext cx="2641606" cy="269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Министерство внутренних дел Российской Федерации"/>
          <p:cNvSpPr txBox="1"/>
          <p:nvPr/>
        </p:nvSpPr>
        <p:spPr>
          <a:xfrm>
            <a:off x="20953333" y="4891092"/>
            <a:ext cx="264160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</a:defRPr>
            </a:lvl1pPr>
          </a:lstStyle>
          <a:p>
            <a:r>
              <a:t>Министерство внутренних дел Российской Федерации</a:t>
            </a:r>
          </a:p>
        </p:txBody>
      </p:sp>
      <p:pic>
        <p:nvPicPr>
          <p:cNvPr id="175" name="image12.tif" descr="image12.t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936" y="6022259"/>
            <a:ext cx="2641602" cy="2692406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Федеральное бюджетное учреждение российский федеральный центр судебной экспертизы при Министерстве юстиции РФ"/>
          <p:cNvSpPr txBox="1"/>
          <p:nvPr/>
        </p:nvSpPr>
        <p:spPr>
          <a:xfrm>
            <a:off x="437933" y="8956825"/>
            <a:ext cx="2641607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</a:defRPr>
            </a:lvl1pPr>
          </a:lstStyle>
          <a:p>
            <a:r>
              <a:t>Федеральное бюджетное учреждение российский федеральный центр судебной экспертизы при Министерстве юстиции РФ</a:t>
            </a:r>
          </a:p>
        </p:txBody>
      </p:sp>
      <p:pic>
        <p:nvPicPr>
          <p:cNvPr id="177" name="image13.tif" descr="image13.t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8707" y="6022259"/>
            <a:ext cx="2641606" cy="269240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Федеральная служба по экологическому, технологическому и атомному надзору/РОСТЕХНАДЗОР"/>
          <p:cNvSpPr txBox="1"/>
          <p:nvPr/>
        </p:nvSpPr>
        <p:spPr>
          <a:xfrm>
            <a:off x="3368707" y="8956825"/>
            <a:ext cx="2641606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</a:defRPr>
            </a:lvl1pPr>
          </a:lstStyle>
          <a:p>
            <a:r>
              <a:t>Федеральная служба по экологическому, технологическому и атомному надзору/РОСТЕХНАДЗОР</a:t>
            </a:r>
          </a:p>
        </p:txBody>
      </p:sp>
      <p:pic>
        <p:nvPicPr>
          <p:cNvPr id="179" name="image14.tif" descr="image14.t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9479" y="6022259"/>
            <a:ext cx="2641602" cy="2692406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Автономная некоммерческая организация «Российская система качества»/ РОСКАЧЕСТВО"/>
          <p:cNvSpPr txBox="1"/>
          <p:nvPr/>
        </p:nvSpPr>
        <p:spPr>
          <a:xfrm>
            <a:off x="6299477" y="8941216"/>
            <a:ext cx="2641606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</a:defRPr>
            </a:lvl1pPr>
          </a:lstStyle>
          <a:p>
            <a:r>
              <a:t>Автономная некоммерческая организация «Российская система качества»/ РОСКАЧЕСТВО </a:t>
            </a:r>
          </a:p>
        </p:txBody>
      </p:sp>
      <p:pic>
        <p:nvPicPr>
          <p:cNvPr id="181" name="image15.tif" descr="image15.t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30248" y="6022259"/>
            <a:ext cx="2641606" cy="2692406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Федеральная служба по надзору в сфере образования и науки"/>
          <p:cNvSpPr txBox="1"/>
          <p:nvPr/>
        </p:nvSpPr>
        <p:spPr>
          <a:xfrm>
            <a:off x="9230248" y="9096525"/>
            <a:ext cx="2641603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</a:defRPr>
            </a:lvl1pPr>
          </a:lstStyle>
          <a:p>
            <a:r>
              <a:t>Федеральная служба по надзору в сфере образования и науки </a:t>
            </a:r>
          </a:p>
        </p:txBody>
      </p:sp>
      <p:pic>
        <p:nvPicPr>
          <p:cNvPr id="183" name="image16.tif" descr="image16.ti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161018" y="6022259"/>
            <a:ext cx="2641606" cy="26924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Национальная система аккредитации"/>
          <p:cNvSpPr txBox="1"/>
          <p:nvPr/>
        </p:nvSpPr>
        <p:spPr>
          <a:xfrm>
            <a:off x="12161018" y="9096525"/>
            <a:ext cx="264160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</a:defRPr>
            </a:lvl1pPr>
          </a:lstStyle>
          <a:p>
            <a:r>
              <a:t>Национальная система аккредитации</a:t>
            </a:r>
          </a:p>
        </p:txBody>
      </p:sp>
      <p:pic>
        <p:nvPicPr>
          <p:cNvPr id="185" name="image17.tif" descr="image17.ti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091790" y="6022259"/>
            <a:ext cx="2641606" cy="2692406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Федеральная налоговая служба РФ"/>
          <p:cNvSpPr txBox="1"/>
          <p:nvPr/>
        </p:nvSpPr>
        <p:spPr>
          <a:xfrm>
            <a:off x="15091790" y="9096525"/>
            <a:ext cx="264160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</a:defRPr>
            </a:lvl1pPr>
          </a:lstStyle>
          <a:p>
            <a:r>
              <a:t>Федеральная налоговая служба РФ</a:t>
            </a:r>
          </a:p>
        </p:txBody>
      </p:sp>
      <p:pic>
        <p:nvPicPr>
          <p:cNvPr id="187" name="image18.tif" descr="image18.ti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022560" y="6022259"/>
            <a:ext cx="2641606" cy="2692406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Государственная противопожарная служба МЧС России"/>
          <p:cNvSpPr txBox="1"/>
          <p:nvPr/>
        </p:nvSpPr>
        <p:spPr>
          <a:xfrm>
            <a:off x="18022560" y="8988575"/>
            <a:ext cx="2641607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</a:defRPr>
            </a:lvl1pPr>
          </a:lstStyle>
          <a:p>
            <a:r>
              <a:t>Государственная противопожарная служба МЧС России </a:t>
            </a:r>
          </a:p>
        </p:txBody>
      </p:sp>
      <p:pic>
        <p:nvPicPr>
          <p:cNvPr id="189" name="image19.tif" descr="image19.ti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53333" y="6022259"/>
            <a:ext cx="2641606" cy="2692406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Федеральная антимонопольная служба России"/>
          <p:cNvSpPr txBox="1"/>
          <p:nvPr/>
        </p:nvSpPr>
        <p:spPr>
          <a:xfrm>
            <a:off x="20953333" y="8988575"/>
            <a:ext cx="2641606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</a:defRPr>
            </a:lvl1pPr>
          </a:lstStyle>
          <a:p>
            <a:r>
              <a:t>Федеральная антимонопольная служба России </a:t>
            </a:r>
          </a:p>
        </p:txBody>
      </p:sp>
      <p:pic>
        <p:nvPicPr>
          <p:cNvPr id="191" name="image20.tif" descr="image20.ti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30248" y="10227691"/>
            <a:ext cx="2641606" cy="2692406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Федеральное агентство по управлению государственным имуществом"/>
          <p:cNvSpPr txBox="1"/>
          <p:nvPr/>
        </p:nvSpPr>
        <p:spPr>
          <a:xfrm>
            <a:off x="6299477" y="11339455"/>
            <a:ext cx="264160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</a:defRPr>
            </a:lvl1pPr>
          </a:lstStyle>
          <a:p>
            <a:r>
              <a:t>Федеральное агентство по управлению государственным имуществом </a:t>
            </a:r>
          </a:p>
        </p:txBody>
      </p:sp>
      <p:pic>
        <p:nvPicPr>
          <p:cNvPr id="193" name="image21.tif" descr="image21.tif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161018" y="10227691"/>
            <a:ext cx="2641606" cy="2692406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Федеральная служба по труду и занятости"/>
          <p:cNvSpPr txBox="1"/>
          <p:nvPr/>
        </p:nvSpPr>
        <p:spPr>
          <a:xfrm>
            <a:off x="15091790" y="11555355"/>
            <a:ext cx="264160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defRPr sz="1400">
                <a:uFillTx/>
              </a:defRPr>
            </a:lvl1pPr>
          </a:lstStyle>
          <a:p>
            <a:r>
              <a:t>Федеральная служба по труду и занятости </a:t>
            </a:r>
          </a:p>
        </p:txBody>
      </p:sp>
      <p:pic>
        <p:nvPicPr>
          <p:cNvPr id="195" name="image2.tif" descr="image2.tif"/>
          <p:cNvPicPr>
            <a:picLocks noChangeAspect="1"/>
          </p:cNvPicPr>
          <p:nvPr/>
        </p:nvPicPr>
        <p:blipFill>
          <a:blip r:embed="rId20">
            <a:alphaModFix amt="25175"/>
          </a:blip>
          <a:stretch>
            <a:fillRect/>
          </a:stretch>
        </p:blipFill>
        <p:spPr>
          <a:xfrm>
            <a:off x="17704891" y="10366037"/>
            <a:ext cx="6634230" cy="27089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Обращения, поступившие на Горячую линию, будут оперативно направляться в министерства и ведомства, в чьей компетенции находится данный вопрос. Представители Экспертного совета планируют ежеквартально, на заседаниях Государственной и региональных Комиссий"/>
          <p:cNvSpPr txBox="1"/>
          <p:nvPr/>
        </p:nvSpPr>
        <p:spPr>
          <a:xfrm>
            <a:off x="309846" y="1320457"/>
            <a:ext cx="23721729" cy="11400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dirty="0"/>
              <a:t>   </a:t>
            </a:r>
            <a:r>
              <a:rPr dirty="0" err="1"/>
              <a:t>Обращения</a:t>
            </a:r>
            <a:r>
              <a:rPr dirty="0"/>
              <a:t>, </a:t>
            </a:r>
            <a:r>
              <a:rPr dirty="0" err="1"/>
              <a:t>поступившие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>
                <a:solidFill>
                  <a:srgbClr val="EE230C"/>
                </a:solidFill>
              </a:rPr>
              <a:t>Горячую</a:t>
            </a:r>
            <a:r>
              <a:rPr dirty="0">
                <a:solidFill>
                  <a:srgbClr val="EE230C"/>
                </a:solidFill>
              </a:rPr>
              <a:t> </a:t>
            </a:r>
            <a:r>
              <a:rPr dirty="0" err="1">
                <a:solidFill>
                  <a:srgbClr val="EE230C"/>
                </a:solidFill>
              </a:rPr>
              <a:t>линию</a:t>
            </a:r>
            <a:r>
              <a:rPr lang="ru-RU" dirty="0">
                <a:solidFill>
                  <a:srgbClr val="EE230C"/>
                </a:solidFill>
              </a:rPr>
              <a:t> «</a:t>
            </a:r>
            <a:r>
              <a:rPr lang="ru-RU" dirty="0" err="1">
                <a:solidFill>
                  <a:srgbClr val="EE230C"/>
                </a:solidFill>
              </a:rPr>
              <a:t>Антиконтрафакт</a:t>
            </a:r>
            <a:r>
              <a:rPr lang="ru-RU" dirty="0">
                <a:solidFill>
                  <a:srgbClr val="EE230C"/>
                </a:solidFill>
              </a:rPr>
              <a:t>»</a:t>
            </a:r>
            <a:r>
              <a:rPr dirty="0"/>
              <a:t>, </a:t>
            </a:r>
            <a:r>
              <a:rPr dirty="0" err="1"/>
              <a:t>будут</a:t>
            </a:r>
            <a:r>
              <a:rPr dirty="0"/>
              <a:t> </a:t>
            </a:r>
            <a:r>
              <a:rPr dirty="0" err="1"/>
              <a:t>оперативно</a:t>
            </a:r>
            <a:r>
              <a:rPr dirty="0"/>
              <a:t> </a:t>
            </a:r>
            <a:r>
              <a:rPr dirty="0" err="1"/>
              <a:t>направляться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министерства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ведомства</a:t>
            </a:r>
            <a:r>
              <a:rPr dirty="0"/>
              <a:t>,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чьей</a:t>
            </a:r>
            <a:r>
              <a:rPr dirty="0"/>
              <a:t> </a:t>
            </a:r>
            <a:r>
              <a:rPr dirty="0" err="1"/>
              <a:t>компетенции</a:t>
            </a:r>
            <a:r>
              <a:rPr dirty="0"/>
              <a:t> </a:t>
            </a:r>
            <a:r>
              <a:rPr dirty="0" err="1"/>
              <a:t>находится</a:t>
            </a:r>
            <a:r>
              <a:rPr dirty="0"/>
              <a:t> </a:t>
            </a:r>
            <a:r>
              <a:rPr dirty="0" err="1"/>
              <a:t>данный</a:t>
            </a:r>
            <a:r>
              <a:rPr dirty="0"/>
              <a:t> </a:t>
            </a:r>
            <a:r>
              <a:rPr dirty="0" err="1"/>
              <a:t>вопрос</a:t>
            </a:r>
            <a:r>
              <a:rPr dirty="0"/>
              <a:t>. </a:t>
            </a:r>
            <a:r>
              <a:rPr dirty="0" err="1"/>
              <a:t>Представители</a:t>
            </a:r>
            <a:r>
              <a:rPr dirty="0"/>
              <a:t> </a:t>
            </a:r>
            <a:r>
              <a:rPr dirty="0" err="1"/>
              <a:t>Экспертного</a:t>
            </a:r>
            <a:r>
              <a:rPr dirty="0"/>
              <a:t> </a:t>
            </a:r>
            <a:r>
              <a:rPr dirty="0" err="1"/>
              <a:t>совета</a:t>
            </a:r>
            <a:r>
              <a:rPr dirty="0"/>
              <a:t> </a:t>
            </a:r>
            <a:r>
              <a:rPr dirty="0" err="1"/>
              <a:t>планируют</a:t>
            </a:r>
            <a:r>
              <a:rPr dirty="0"/>
              <a:t> </a:t>
            </a:r>
            <a:r>
              <a:rPr dirty="0" err="1"/>
              <a:t>ежеквартально</a:t>
            </a:r>
            <a:r>
              <a:rPr dirty="0"/>
              <a:t>,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заседаниях</a:t>
            </a:r>
            <a:r>
              <a:rPr dirty="0"/>
              <a:t> </a:t>
            </a:r>
            <a:r>
              <a:rPr dirty="0" err="1"/>
              <a:t>Государственной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региональных</a:t>
            </a:r>
            <a:r>
              <a:rPr dirty="0"/>
              <a:t> </a:t>
            </a:r>
            <a:r>
              <a:rPr dirty="0" err="1"/>
              <a:t>Комиссий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противодействию</a:t>
            </a:r>
            <a:r>
              <a:rPr dirty="0"/>
              <a:t> </a:t>
            </a:r>
            <a:r>
              <a:rPr dirty="0" err="1"/>
              <a:t>незаконному</a:t>
            </a:r>
            <a:r>
              <a:rPr dirty="0"/>
              <a:t> </a:t>
            </a:r>
            <a:r>
              <a:rPr dirty="0" err="1"/>
              <a:t>обороту</a:t>
            </a:r>
            <a:r>
              <a:rPr dirty="0"/>
              <a:t> </a:t>
            </a:r>
            <a:r>
              <a:rPr dirty="0" err="1"/>
              <a:t>промышленной</a:t>
            </a:r>
            <a:r>
              <a:rPr dirty="0"/>
              <a:t> </a:t>
            </a:r>
            <a:r>
              <a:rPr dirty="0" err="1"/>
              <a:t>продукции</a:t>
            </a:r>
            <a:r>
              <a:rPr dirty="0"/>
              <a:t>, </a:t>
            </a:r>
            <a:r>
              <a:rPr dirty="0" err="1"/>
              <a:t>информировать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итогам</a:t>
            </a:r>
            <a:r>
              <a:rPr dirty="0"/>
              <a:t> </a:t>
            </a:r>
            <a:r>
              <a:rPr dirty="0" err="1"/>
              <a:t>работы</a:t>
            </a:r>
            <a:r>
              <a:rPr dirty="0"/>
              <a:t> </a:t>
            </a:r>
            <a:r>
              <a:rPr dirty="0" err="1">
                <a:solidFill>
                  <a:schemeClr val="tx1"/>
                </a:solidFill>
              </a:rPr>
              <a:t>Горячей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линии</a:t>
            </a:r>
            <a:r>
              <a:rPr dirty="0"/>
              <a:t>, </a:t>
            </a:r>
            <a:r>
              <a:rPr dirty="0" err="1"/>
              <a:t>а</a:t>
            </a:r>
            <a:r>
              <a:rPr dirty="0"/>
              <a:t>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мерах</a:t>
            </a:r>
            <a:r>
              <a:rPr dirty="0"/>
              <a:t>, </a:t>
            </a:r>
            <a:r>
              <a:rPr dirty="0" err="1"/>
              <a:t>принимаемых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регионах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обращениям</a:t>
            </a:r>
            <a:r>
              <a:rPr dirty="0"/>
              <a:t>, </a:t>
            </a:r>
            <a:r>
              <a:rPr dirty="0" err="1"/>
              <a:t>поступающим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рамках</a:t>
            </a:r>
            <a:r>
              <a:rPr dirty="0"/>
              <a:t> </a:t>
            </a:r>
            <a:r>
              <a:rPr dirty="0" err="1"/>
              <a:t>работы</a:t>
            </a:r>
            <a:r>
              <a:rPr dirty="0"/>
              <a:t> </a:t>
            </a:r>
            <a:r>
              <a:rPr dirty="0" err="1">
                <a:solidFill>
                  <a:srgbClr val="EE230C"/>
                </a:solidFill>
              </a:rPr>
              <a:t>Горячей</a:t>
            </a:r>
            <a:r>
              <a:rPr dirty="0">
                <a:solidFill>
                  <a:srgbClr val="EE230C"/>
                </a:solidFill>
              </a:rPr>
              <a:t> </a:t>
            </a:r>
            <a:r>
              <a:rPr dirty="0" err="1">
                <a:solidFill>
                  <a:srgbClr val="EE230C"/>
                </a:solidFill>
              </a:rPr>
              <a:t>линии</a:t>
            </a:r>
            <a:r>
              <a:rPr lang="ru-RU" dirty="0">
                <a:solidFill>
                  <a:srgbClr val="EE230C"/>
                </a:solidFill>
              </a:rPr>
              <a:t> «</a:t>
            </a:r>
            <a:r>
              <a:rPr lang="ru-RU" dirty="0" err="1">
                <a:solidFill>
                  <a:srgbClr val="EE230C"/>
                </a:solidFill>
              </a:rPr>
              <a:t>Антиконтрафакт</a:t>
            </a:r>
            <a:r>
              <a:rPr lang="ru-RU" dirty="0">
                <a:solidFill>
                  <a:srgbClr val="EE230C"/>
                </a:solidFill>
              </a:rPr>
              <a:t>»</a:t>
            </a:r>
            <a:r>
              <a:rPr dirty="0"/>
              <a:t>.</a:t>
            </a:r>
          </a:p>
          <a:p>
            <a:pPr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dirty="0"/>
              <a:t>  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старте</a:t>
            </a:r>
            <a:r>
              <a:rPr dirty="0"/>
              <a:t> </a:t>
            </a:r>
            <a:r>
              <a:rPr dirty="0" err="1"/>
              <a:t>Проекта</a:t>
            </a:r>
            <a:r>
              <a:rPr dirty="0"/>
              <a:t> </a:t>
            </a:r>
            <a:r>
              <a:rPr dirty="0" err="1"/>
              <a:t>крайне</a:t>
            </a:r>
            <a:r>
              <a:rPr dirty="0"/>
              <a:t> </a:t>
            </a:r>
            <a:r>
              <a:rPr dirty="0" err="1"/>
              <a:t>важно</a:t>
            </a:r>
            <a:r>
              <a:rPr dirty="0"/>
              <a:t> </a:t>
            </a:r>
            <a:r>
              <a:rPr dirty="0" err="1"/>
              <a:t>довести</a:t>
            </a:r>
            <a:r>
              <a:rPr dirty="0"/>
              <a:t> </a:t>
            </a:r>
            <a:r>
              <a:rPr dirty="0" err="1"/>
              <a:t>информацию</a:t>
            </a:r>
            <a:r>
              <a:rPr dirty="0"/>
              <a:t> </a:t>
            </a:r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работе</a:t>
            </a:r>
            <a:r>
              <a:rPr dirty="0"/>
              <a:t> </a:t>
            </a:r>
            <a:r>
              <a:rPr dirty="0" err="1">
                <a:solidFill>
                  <a:srgbClr val="EE230C"/>
                </a:solidFill>
              </a:rPr>
              <a:t>Горячей</a:t>
            </a:r>
            <a:r>
              <a:rPr dirty="0">
                <a:solidFill>
                  <a:srgbClr val="EE230C"/>
                </a:solidFill>
              </a:rPr>
              <a:t> </a:t>
            </a:r>
            <a:r>
              <a:rPr dirty="0" err="1">
                <a:solidFill>
                  <a:srgbClr val="EE230C"/>
                </a:solidFill>
              </a:rPr>
              <a:t>линии</a:t>
            </a:r>
            <a:r>
              <a:rPr lang="ru-RU" dirty="0">
                <a:solidFill>
                  <a:srgbClr val="EE230C"/>
                </a:solidFill>
              </a:rPr>
              <a:t> «</a:t>
            </a:r>
            <a:r>
              <a:rPr lang="ru-RU" dirty="0" err="1">
                <a:solidFill>
                  <a:srgbClr val="EE230C"/>
                </a:solidFill>
              </a:rPr>
              <a:t>Антиконтрафакт</a:t>
            </a:r>
            <a:r>
              <a:rPr lang="ru-RU" dirty="0">
                <a:solidFill>
                  <a:srgbClr val="EE230C"/>
                </a:solidFill>
              </a:rPr>
              <a:t>» 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err="1"/>
              <a:t>максимально</a:t>
            </a:r>
            <a:r>
              <a:rPr dirty="0"/>
              <a:t> </a:t>
            </a:r>
            <a:r>
              <a:rPr dirty="0" err="1"/>
              <a:t>возможного</a:t>
            </a:r>
            <a:r>
              <a:rPr dirty="0"/>
              <a:t> </a:t>
            </a:r>
            <a:r>
              <a:rPr dirty="0" err="1"/>
              <a:t>количества</a:t>
            </a:r>
            <a:r>
              <a:rPr dirty="0"/>
              <a:t> </a:t>
            </a:r>
            <a:r>
              <a:rPr dirty="0" err="1"/>
              <a:t>граждан</a:t>
            </a:r>
            <a:r>
              <a:rPr dirty="0"/>
              <a:t>. </a:t>
            </a:r>
            <a:r>
              <a:rPr dirty="0" err="1"/>
              <a:t>Планируется</a:t>
            </a:r>
            <a:r>
              <a:rPr dirty="0"/>
              <a:t> </a:t>
            </a:r>
            <a:r>
              <a:rPr dirty="0" err="1"/>
              <a:t>размещение</a:t>
            </a:r>
            <a:r>
              <a:rPr dirty="0"/>
              <a:t> </a:t>
            </a:r>
            <a:r>
              <a:rPr dirty="0" err="1"/>
              <a:t>информации</a:t>
            </a:r>
            <a:r>
              <a:rPr dirty="0"/>
              <a:t> </a:t>
            </a:r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работе</a:t>
            </a:r>
            <a:r>
              <a:rPr dirty="0"/>
              <a:t> </a:t>
            </a:r>
            <a:r>
              <a:rPr dirty="0" err="1">
                <a:solidFill>
                  <a:schemeClr val="tx1"/>
                </a:solidFill>
              </a:rPr>
              <a:t>Горячей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линии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в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региональных</a:t>
            </a:r>
            <a:r>
              <a:rPr dirty="0">
                <a:solidFill>
                  <a:schemeClr val="tx1"/>
                </a:solidFill>
              </a:rPr>
              <a:t> СМИ, </a:t>
            </a:r>
            <a:r>
              <a:rPr dirty="0" err="1">
                <a:solidFill>
                  <a:schemeClr val="tx1"/>
                </a:solidFill>
              </a:rPr>
              <a:t>на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баннерах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наружной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рекламы</a:t>
            </a:r>
            <a:r>
              <a:rPr dirty="0">
                <a:solidFill>
                  <a:schemeClr val="tx1"/>
                </a:solidFill>
              </a:rPr>
              <a:t>, </a:t>
            </a:r>
            <a:r>
              <a:rPr dirty="0" err="1">
                <a:solidFill>
                  <a:schemeClr val="tx1"/>
                </a:solidFill>
              </a:rPr>
              <a:t>на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стикерах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в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торговых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точках</a:t>
            </a:r>
            <a:r>
              <a:rPr dirty="0">
                <a:solidFill>
                  <a:schemeClr val="tx1"/>
                </a:solidFill>
              </a:rPr>
              <a:t>, </a:t>
            </a:r>
            <a:r>
              <a:rPr dirty="0" err="1">
                <a:solidFill>
                  <a:schemeClr val="tx1"/>
                </a:solidFill>
              </a:rPr>
              <a:t>транспорте</a:t>
            </a:r>
            <a:r>
              <a:rPr dirty="0">
                <a:solidFill>
                  <a:schemeClr val="tx1"/>
                </a:solidFill>
              </a:rPr>
              <a:t>, </a:t>
            </a:r>
            <a:r>
              <a:rPr dirty="0" err="1">
                <a:solidFill>
                  <a:schemeClr val="tx1"/>
                </a:solidFill>
              </a:rPr>
              <a:t>метро</a:t>
            </a:r>
            <a:r>
              <a:rPr dirty="0"/>
              <a:t>. </a:t>
            </a:r>
            <a:r>
              <a:rPr dirty="0" err="1"/>
              <a:t>Планируется</a:t>
            </a:r>
            <a:r>
              <a:rPr dirty="0"/>
              <a:t> </a:t>
            </a:r>
            <a:r>
              <a:rPr dirty="0" err="1"/>
              <a:t>работа</a:t>
            </a:r>
            <a:r>
              <a:rPr dirty="0"/>
              <a:t> </a:t>
            </a:r>
            <a:r>
              <a:rPr dirty="0" err="1"/>
              <a:t>с</a:t>
            </a:r>
            <a:r>
              <a:rPr dirty="0"/>
              <a:t> </a:t>
            </a:r>
            <a:r>
              <a:rPr dirty="0" err="1"/>
              <a:t>молодежью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теме</a:t>
            </a:r>
            <a:r>
              <a:rPr dirty="0"/>
              <a:t> </a:t>
            </a:r>
            <a:r>
              <a:rPr dirty="0" err="1"/>
              <a:t>популяризации</a:t>
            </a:r>
            <a:r>
              <a:rPr dirty="0"/>
              <a:t> </a:t>
            </a:r>
            <a:r>
              <a:rPr dirty="0" err="1">
                <a:solidFill>
                  <a:srgbClr val="EE230C"/>
                </a:solidFill>
              </a:rPr>
              <a:t>Горячей</a:t>
            </a:r>
            <a:r>
              <a:rPr dirty="0">
                <a:solidFill>
                  <a:srgbClr val="EE230C"/>
                </a:solidFill>
              </a:rPr>
              <a:t> </a:t>
            </a:r>
            <a:r>
              <a:rPr dirty="0" err="1">
                <a:solidFill>
                  <a:srgbClr val="EE230C"/>
                </a:solidFill>
              </a:rPr>
              <a:t>линии</a:t>
            </a:r>
            <a:r>
              <a:rPr lang="ru-RU" dirty="0">
                <a:solidFill>
                  <a:srgbClr val="EE230C"/>
                </a:solidFill>
              </a:rPr>
              <a:t> «</a:t>
            </a:r>
            <a:r>
              <a:rPr lang="ru-RU" dirty="0" err="1">
                <a:solidFill>
                  <a:srgbClr val="EE230C"/>
                </a:solidFill>
              </a:rPr>
              <a:t>Антиконтрафакт</a:t>
            </a:r>
            <a:r>
              <a:rPr lang="ru-RU" dirty="0">
                <a:solidFill>
                  <a:srgbClr val="EE230C"/>
                </a:solidFill>
              </a:rPr>
              <a:t>»</a:t>
            </a:r>
            <a:r>
              <a:rPr dirty="0"/>
              <a:t>; </a:t>
            </a:r>
            <a:r>
              <a:rPr dirty="0" err="1"/>
              <a:t>проведение</a:t>
            </a:r>
            <a:r>
              <a:rPr dirty="0"/>
              <a:t> </a:t>
            </a:r>
            <a:r>
              <a:rPr dirty="0" err="1"/>
              <a:t>конференций</a:t>
            </a:r>
            <a:r>
              <a:rPr dirty="0"/>
              <a:t> </a:t>
            </a:r>
            <a:r>
              <a:rPr dirty="0" err="1"/>
              <a:t>блогеров</a:t>
            </a:r>
            <a:r>
              <a:rPr dirty="0"/>
              <a:t>, </a:t>
            </a:r>
            <a:r>
              <a:rPr dirty="0" err="1"/>
              <a:t>организации</a:t>
            </a:r>
            <a:r>
              <a:rPr dirty="0"/>
              <a:t> </a:t>
            </a:r>
            <a:r>
              <a:rPr dirty="0" err="1"/>
              <a:t>конкурса</a:t>
            </a:r>
            <a:r>
              <a:rPr dirty="0"/>
              <a:t> </a:t>
            </a:r>
            <a:r>
              <a:rPr dirty="0" err="1"/>
              <a:t>журналистов</a:t>
            </a:r>
            <a:r>
              <a:rPr dirty="0"/>
              <a:t>, </a:t>
            </a:r>
            <a:r>
              <a:rPr dirty="0" err="1"/>
              <a:t>освещающих</a:t>
            </a:r>
            <a:r>
              <a:rPr dirty="0"/>
              <a:t> </a:t>
            </a:r>
            <a:r>
              <a:rPr dirty="0" err="1"/>
              <a:t>вопросы</a:t>
            </a:r>
            <a:r>
              <a:rPr dirty="0"/>
              <a:t> </a:t>
            </a:r>
            <a:r>
              <a:rPr dirty="0" err="1"/>
              <a:t>противодействия</a:t>
            </a:r>
            <a:r>
              <a:rPr dirty="0"/>
              <a:t> </a:t>
            </a:r>
            <a:r>
              <a:rPr dirty="0" err="1"/>
              <a:t>незаконному</a:t>
            </a:r>
            <a:r>
              <a:rPr dirty="0"/>
              <a:t> </a:t>
            </a:r>
            <a:r>
              <a:rPr dirty="0" err="1"/>
              <a:t>обороту</a:t>
            </a:r>
            <a:r>
              <a:rPr dirty="0"/>
              <a:t> </a:t>
            </a:r>
            <a:r>
              <a:rPr dirty="0" err="1"/>
              <a:t>промышленной</a:t>
            </a:r>
            <a:r>
              <a:rPr dirty="0"/>
              <a:t> </a:t>
            </a:r>
            <a:r>
              <a:rPr dirty="0" err="1"/>
              <a:t>продукции</a:t>
            </a:r>
            <a:r>
              <a:rPr dirty="0"/>
              <a:t>. </a:t>
            </a:r>
            <a:r>
              <a:rPr dirty="0" err="1"/>
              <a:t>Создан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функционирует</a:t>
            </a:r>
            <a:r>
              <a:rPr dirty="0"/>
              <a:t> </a:t>
            </a:r>
            <a:r>
              <a:rPr dirty="0" err="1"/>
              <a:t>сайт</a:t>
            </a:r>
            <a:r>
              <a:rPr dirty="0"/>
              <a:t> </a:t>
            </a:r>
            <a:r>
              <a:rPr dirty="0" err="1">
                <a:solidFill>
                  <a:srgbClr val="EE230C"/>
                </a:solidFill>
              </a:rPr>
              <a:t>Горячей</a:t>
            </a:r>
            <a:r>
              <a:rPr dirty="0">
                <a:solidFill>
                  <a:srgbClr val="EE230C"/>
                </a:solidFill>
              </a:rPr>
              <a:t> </a:t>
            </a:r>
            <a:r>
              <a:rPr dirty="0" err="1">
                <a:solidFill>
                  <a:srgbClr val="EE230C"/>
                </a:solidFill>
              </a:rPr>
              <a:t>линии</a:t>
            </a:r>
            <a:r>
              <a:rPr dirty="0"/>
              <a:t> </a:t>
            </a:r>
            <a:r>
              <a:rPr dirty="0">
                <a:solidFill>
                  <a:srgbClr val="FF0000"/>
                </a:solidFill>
              </a:rPr>
              <a:t>«</a:t>
            </a:r>
            <a:r>
              <a:rPr dirty="0" err="1">
                <a:solidFill>
                  <a:srgbClr val="FF0000"/>
                </a:solidFill>
              </a:rPr>
              <a:t>Антиконтрафакт</a:t>
            </a:r>
            <a:r>
              <a:rPr dirty="0">
                <a:solidFill>
                  <a:srgbClr val="FF0000"/>
                </a:solidFill>
              </a:rPr>
              <a:t>», </a:t>
            </a:r>
            <a:r>
              <a:rPr dirty="0" err="1"/>
              <a:t>созданы</a:t>
            </a:r>
            <a:r>
              <a:rPr dirty="0"/>
              <a:t> </a:t>
            </a:r>
            <a:r>
              <a:rPr dirty="0" err="1"/>
              <a:t>страницы</a:t>
            </a:r>
            <a:r>
              <a:rPr dirty="0"/>
              <a:t> </a:t>
            </a:r>
            <a:r>
              <a:rPr dirty="0" err="1"/>
              <a:t>проекта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соцсетях</a:t>
            </a:r>
            <a:r>
              <a:rPr dirty="0"/>
              <a:t>.</a:t>
            </a:r>
          </a:p>
        </p:txBody>
      </p:sp>
      <p:sp>
        <p:nvSpPr>
          <p:cNvPr id="198" name="Title 1"/>
          <p:cNvSpPr txBox="1"/>
          <p:nvPr/>
        </p:nvSpPr>
        <p:spPr>
          <a:xfrm>
            <a:off x="3543299" y="314065"/>
            <a:ext cx="16659226" cy="1169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914400">
              <a:defRPr sz="5300"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ED03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dirty="0" err="1">
                <a:solidFill>
                  <a:srgbClr val="EE23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орячую</a:t>
            </a:r>
            <a:r>
              <a:rPr dirty="0">
                <a:solidFill>
                  <a:srgbClr val="EE23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rgbClr val="EE23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линию</a:t>
            </a:r>
            <a:r>
              <a:rPr lang="ru-RU" dirty="0">
                <a:solidFill>
                  <a:srgbClr val="EE23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solidFill>
                  <a:srgbClr val="EE23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Антиконтрафакт</a:t>
            </a:r>
            <a:r>
              <a:rPr lang="ru-RU" dirty="0">
                <a:solidFill>
                  <a:srgbClr val="EE23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dirty="0">
              <a:solidFill>
                <a:srgbClr val="EE23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9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25175"/>
          </a:blip>
          <a:stretch>
            <a:fillRect/>
          </a:stretch>
        </p:blipFill>
        <p:spPr>
          <a:xfrm>
            <a:off x="19373850" y="11338435"/>
            <a:ext cx="5451048" cy="22258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88003335112.ru"/>
          <p:cNvSpPr txBox="1"/>
          <p:nvPr/>
        </p:nvSpPr>
        <p:spPr>
          <a:xfrm>
            <a:off x="7699068" y="604647"/>
            <a:ext cx="8985865" cy="1037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</a:t>
            </a:r>
            <a:endParaRPr sz="10200"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3F8438DB-9D67-DE49-A7CC-A2BC9406A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5" y="955553"/>
            <a:ext cx="20459699" cy="114737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Снимок экрана 2021-03-09 в 14.30.24.png" descr="Снимок экрана 2021-03-09 в 14.30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757" y="5339822"/>
            <a:ext cx="9451531" cy="527668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FACEBOOK…"/>
          <p:cNvSpPr txBox="1"/>
          <p:nvPr/>
        </p:nvSpPr>
        <p:spPr>
          <a:xfrm>
            <a:off x="4278007" y="3941710"/>
            <a:ext cx="2625031" cy="590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FACEBOOK</a:t>
            </a:r>
          </a:p>
        </p:txBody>
      </p:sp>
      <p:pic>
        <p:nvPicPr>
          <p:cNvPr id="206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993" y="3627470"/>
            <a:ext cx="1219204" cy="1219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Снимок экрана 2021-03-09 в 14.24.42.png" descr="Снимок экрана 2021-03-09 в 14.24.4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917" y="5339822"/>
            <a:ext cx="9610723" cy="527668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INSTAGRAM…"/>
          <p:cNvSpPr txBox="1"/>
          <p:nvPr/>
        </p:nvSpPr>
        <p:spPr>
          <a:xfrm>
            <a:off x="16126589" y="3941710"/>
            <a:ext cx="2885384" cy="590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INSTAGRAM</a:t>
            </a:r>
          </a:p>
        </p:txBody>
      </p:sp>
      <p:pic>
        <p:nvPicPr>
          <p:cNvPr id="209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98383" y="3627470"/>
            <a:ext cx="1219207" cy="1219207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Антиконтрафакт-Горячая-линия"/>
          <p:cNvSpPr txBox="1"/>
          <p:nvPr/>
        </p:nvSpPr>
        <p:spPr>
          <a:xfrm>
            <a:off x="1125406" y="2360114"/>
            <a:ext cx="9453861" cy="774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 err="1"/>
              <a:t>Антиконтрафакт-Горячая</a:t>
            </a:r>
            <a:r>
              <a:rPr lang="ru-RU" dirty="0"/>
              <a:t>-</a:t>
            </a:r>
            <a:r>
              <a:rPr dirty="0" err="1"/>
              <a:t>линия</a:t>
            </a:r>
            <a:r>
              <a:rPr dirty="0"/>
              <a:t> </a:t>
            </a:r>
          </a:p>
        </p:txBody>
      </p:sp>
      <p:sp>
        <p:nvSpPr>
          <p:cNvPr id="211" name="antikontrafakt_hotline"/>
          <p:cNvSpPr txBox="1"/>
          <p:nvPr/>
        </p:nvSpPr>
        <p:spPr>
          <a:xfrm>
            <a:off x="14548515" y="2360114"/>
            <a:ext cx="6041529" cy="774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antikontrafakt_hotline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AC42B4F-32DB-6641-8480-909C46412425}"/>
              </a:ext>
            </a:extLst>
          </p:cNvPr>
          <p:cNvSpPr txBox="1"/>
          <p:nvPr/>
        </p:nvSpPr>
        <p:spPr>
          <a:xfrm>
            <a:off x="2131452" y="11669348"/>
            <a:ext cx="20785698" cy="13490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44958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5400" dirty="0">
                <a:solidFill>
                  <a:srgbClr val="FF0000"/>
                </a:solidFill>
              </a:rPr>
              <a:t>Телефон Горячей линии «</a:t>
            </a:r>
            <a:r>
              <a:rPr lang="ru-RU" sz="5400" dirty="0" err="1">
                <a:solidFill>
                  <a:srgbClr val="FF0000"/>
                </a:solidFill>
              </a:rPr>
              <a:t>Антиконтрафакт</a:t>
            </a:r>
            <a:r>
              <a:rPr lang="ru-RU" sz="5400" dirty="0">
                <a:solidFill>
                  <a:srgbClr val="FF0000"/>
                </a:solidFill>
              </a:rPr>
              <a:t>»  8 800 333 5 112</a:t>
            </a:r>
            <a:endParaRPr kumimoji="0" lang="ru-RU" sz="5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Горячая линия  - это  простой, доступный и удобный сервис с единым федеральным номером для обращений организаций и граждан по любым вопросам незаконного оборота продукции на территории всей страны.…"/>
          <p:cNvSpPr txBox="1"/>
          <p:nvPr/>
        </p:nvSpPr>
        <p:spPr>
          <a:xfrm>
            <a:off x="1970014" y="373407"/>
            <a:ext cx="19822130" cy="7408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F01A2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>
                <a:solidFill>
                  <a:srgbClr val="FF0000"/>
                </a:solidFill>
              </a:rPr>
              <a:t>Горячая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линия</a:t>
            </a:r>
            <a:r>
              <a:rPr lang="ru-RU" dirty="0">
                <a:solidFill>
                  <a:srgbClr val="FF0000"/>
                </a:solidFill>
              </a:rPr>
              <a:t> «</a:t>
            </a:r>
            <a:r>
              <a:rPr lang="ru-RU" dirty="0" err="1">
                <a:solidFill>
                  <a:srgbClr val="FF0000"/>
                </a:solidFill>
              </a:rPr>
              <a:t>Антиконтрафакт</a:t>
            </a:r>
            <a:r>
              <a:rPr lang="ru-RU" dirty="0">
                <a:solidFill>
                  <a:srgbClr val="FF0000"/>
                </a:solidFill>
              </a:rPr>
              <a:t>»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- </a:t>
            </a:r>
            <a:r>
              <a:rPr dirty="0" err="1">
                <a:solidFill>
                  <a:srgbClr val="000000"/>
                </a:solidFill>
              </a:rPr>
              <a:t>это</a:t>
            </a:r>
            <a:r>
              <a:rPr dirty="0">
                <a:solidFill>
                  <a:srgbClr val="000000"/>
                </a:solidFill>
              </a:rPr>
              <a:t>  </a:t>
            </a:r>
            <a:r>
              <a:rPr dirty="0" err="1">
                <a:solidFill>
                  <a:srgbClr val="000000"/>
                </a:solidFill>
              </a:rPr>
              <a:t>простой</a:t>
            </a:r>
            <a:r>
              <a:rPr dirty="0">
                <a:solidFill>
                  <a:srgbClr val="000000"/>
                </a:solidFill>
              </a:rPr>
              <a:t>, </a:t>
            </a:r>
            <a:r>
              <a:rPr dirty="0" err="1">
                <a:solidFill>
                  <a:srgbClr val="000000"/>
                </a:solidFill>
              </a:rPr>
              <a:t>доступный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и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удобный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сервис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с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единым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федеральным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номером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для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обращений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организаций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и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граждан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по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любым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вопросам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незаконного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оборота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продукции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на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территории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всей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страны</a:t>
            </a:r>
            <a:r>
              <a:rPr dirty="0">
                <a:solidFill>
                  <a:srgbClr val="000000"/>
                </a:solidFill>
              </a:rPr>
              <a:t>.</a:t>
            </a:r>
            <a:endParaRPr i="1" dirty="0"/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dirty="0"/>
              <a:t>П</a:t>
            </a:r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решению</a:t>
            </a:r>
            <a:r>
              <a:rPr dirty="0"/>
              <a:t> </a:t>
            </a:r>
            <a:r>
              <a:rPr dirty="0" err="1"/>
              <a:t>Экспертного</a:t>
            </a:r>
            <a:r>
              <a:rPr dirty="0"/>
              <a:t> </a:t>
            </a:r>
            <a:r>
              <a:rPr dirty="0" err="1"/>
              <a:t>совета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Государственной</a:t>
            </a:r>
            <a:r>
              <a:rPr dirty="0"/>
              <a:t> </a:t>
            </a:r>
            <a:r>
              <a:rPr dirty="0" err="1"/>
              <a:t>комиссии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противодействию</a:t>
            </a:r>
            <a:r>
              <a:rPr dirty="0"/>
              <a:t> </a:t>
            </a:r>
            <a:r>
              <a:rPr dirty="0" err="1"/>
              <a:t>незаконному</a:t>
            </a:r>
            <a:r>
              <a:rPr dirty="0"/>
              <a:t> </a:t>
            </a:r>
            <a:r>
              <a:rPr dirty="0" err="1"/>
              <a:t>обороту</a:t>
            </a:r>
            <a:r>
              <a:rPr dirty="0"/>
              <a:t> </a:t>
            </a:r>
            <a:r>
              <a:rPr dirty="0" err="1"/>
              <a:t>продукции</a:t>
            </a:r>
            <a:r>
              <a:rPr lang="ru-RU" dirty="0"/>
              <a:t> реализация проекта</a:t>
            </a:r>
            <a:r>
              <a:rPr dirty="0"/>
              <a:t>  </a:t>
            </a:r>
            <a:r>
              <a:rPr dirty="0" err="1"/>
              <a:t>поручена</a:t>
            </a:r>
            <a:r>
              <a:rPr dirty="0"/>
              <a:t> </a:t>
            </a:r>
            <a:r>
              <a:rPr dirty="0" err="1"/>
              <a:t>Международной</a:t>
            </a:r>
            <a:r>
              <a:rPr dirty="0"/>
              <a:t> </a:t>
            </a:r>
            <a:r>
              <a:rPr dirty="0" err="1"/>
              <a:t>ассоциации</a:t>
            </a:r>
            <a:r>
              <a:rPr dirty="0"/>
              <a:t> «</a:t>
            </a:r>
            <a:r>
              <a:rPr dirty="0" err="1"/>
              <a:t>Антиконтрафакт</a:t>
            </a:r>
            <a:r>
              <a:rPr dirty="0"/>
              <a:t>»</a:t>
            </a:r>
            <a:r>
              <a:rPr lang="ru-RU" dirty="0"/>
              <a:t>.</a:t>
            </a:r>
            <a:endParaRPr dirty="0"/>
          </a:p>
        </p:txBody>
      </p:sp>
      <p:pic>
        <p:nvPicPr>
          <p:cNvPr id="214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25175"/>
          </a:blip>
          <a:stretch>
            <a:fillRect/>
          </a:stretch>
        </p:blipFill>
        <p:spPr>
          <a:xfrm>
            <a:off x="16668568" y="10257128"/>
            <a:ext cx="7740758" cy="3160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294" y="9216945"/>
            <a:ext cx="4402395" cy="3884472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Государственная комиссия по противодействию незаконному обороту промышленной продукции"/>
          <p:cNvSpPr txBox="1"/>
          <p:nvPr/>
        </p:nvSpPr>
        <p:spPr>
          <a:xfrm>
            <a:off x="6061335" y="10409545"/>
            <a:ext cx="4064197" cy="1967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200">
                <a:solidFill>
                  <a:srgbClr val="11111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Государственная комиссия по противодействию незаконному обороту промышленной продукции</a:t>
            </a:r>
          </a:p>
        </p:txBody>
      </p:sp>
      <p:sp>
        <p:nvSpPr>
          <p:cNvPr id="217" name="Экспертный совет при Государственной комиссии по противодействию незаконному обороту промышленной продукции"/>
          <p:cNvSpPr txBox="1"/>
          <p:nvPr/>
        </p:nvSpPr>
        <p:spPr>
          <a:xfrm>
            <a:off x="10375175" y="10409545"/>
            <a:ext cx="5185991" cy="1967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200">
                <a:solidFill>
                  <a:srgbClr val="11111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Экспертный совет при Государственной комиссии по противодействию незаконному обороту промышленной продукции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1"/>
          <p:cNvSpPr txBox="1"/>
          <p:nvPr/>
        </p:nvSpPr>
        <p:spPr>
          <a:xfrm>
            <a:off x="866275" y="431073"/>
            <a:ext cx="17323982" cy="118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914400">
              <a:defRPr sz="5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еждународн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Антиконтрафакт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20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25175"/>
          </a:blip>
          <a:stretch>
            <a:fillRect/>
          </a:stretch>
        </p:blipFill>
        <p:spPr>
          <a:xfrm>
            <a:off x="17704891" y="10366037"/>
            <a:ext cx="6634231" cy="2708982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В 2011 году по предложению МВД и Минпромторга РФ при поддержке Правительства России было создано некоммерческое Партнерство «Международный Альянс по борьбе с контрафактной продукцией« Антиконтрафакт ». общественными организациями России, Украины, Каза"/>
          <p:cNvSpPr txBox="1"/>
          <p:nvPr/>
        </p:nvSpPr>
        <p:spPr>
          <a:xfrm>
            <a:off x="284850" y="2171435"/>
            <a:ext cx="15467242" cy="11616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В 2011 году общественными организациями России, Казахстана и Белоруссии было создано Некоммерческое Партнерство «Международный альянс по противодействию обороту контрафактной продукции «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Антиконтрафакт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которое в 2015 году преобразовано в Международную ассоциацию «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Антиконтрафакт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Одним из важнейших мероприятий, проводимых Ассоциацией, является Международный форум «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Антиконтрафакт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одна из крупнейших постоянно действующих мировых площадок для конструктивного диалога и выработки совместных решений представителей власти, бизнеса, науки и общественности в сфере защиты рынков от контрафактной и фальсифицированной продукции, охраны прав на объекты интеллектуальной собственности и формирования цивилизованного рынка товаров и услуг. </a:t>
            </a:r>
          </a:p>
          <a:p>
            <a:pPr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ru-RU" dirty="0"/>
          </a:p>
        </p:txBody>
      </p:sp>
      <p:pic>
        <p:nvPicPr>
          <p:cNvPr id="222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0867" y="3082678"/>
            <a:ext cx="6873642" cy="4758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just" defTabSz="44958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just" defTabSz="44958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just" defTabSz="44958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just" defTabSz="44958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987</Words>
  <Application>Microsoft Office PowerPoint</Application>
  <PresentationFormat>Произвольный</PresentationFormat>
  <Paragraphs>67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21_BasicWhite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Жулина Елена Львовна</cp:lastModifiedBy>
  <cp:revision>18</cp:revision>
  <dcterms:modified xsi:type="dcterms:W3CDTF">2021-09-10T11:57:57Z</dcterms:modified>
</cp:coreProperties>
</file>