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93" r:id="rId5"/>
    <p:sldId id="291" r:id="rId6"/>
    <p:sldId id="279" r:id="rId7"/>
    <p:sldId id="280" r:id="rId8"/>
    <p:sldId id="294" r:id="rId9"/>
    <p:sldId id="281" r:id="rId10"/>
    <p:sldId id="261" r:id="rId11"/>
    <p:sldId id="262" r:id="rId12"/>
    <p:sldId id="263" r:id="rId13"/>
    <p:sldId id="297" r:id="rId14"/>
    <p:sldId id="298" r:id="rId15"/>
    <p:sldId id="299" r:id="rId16"/>
    <p:sldId id="300" r:id="rId17"/>
    <p:sldId id="270" r:id="rId18"/>
    <p:sldId id="301" r:id="rId19"/>
    <p:sldId id="302" r:id="rId20"/>
    <p:sldId id="288" r:id="rId21"/>
    <p:sldId id="289" r:id="rId22"/>
    <p:sldId id="274" r:id="rId23"/>
    <p:sldId id="292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8FF"/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7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0D1F87-A1E6-4DFF-8EA0-B7464EAB4E9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hs.gov.ru/" TargetMode="External"/><Relationship Id="rId7" Type="http://schemas.openxmlformats.org/officeDocument/2006/relationships/hyperlink" Target="http://government.ru/department/91/event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" TargetMode="External"/><Relationship Id="rId5" Type="http://schemas.openxmlformats.org/officeDocument/2006/relationships/hyperlink" Target="http://yandex.ru/images" TargetMode="External"/><Relationship Id="rId4" Type="http://schemas.openxmlformats.org/officeDocument/2006/relationships/hyperlink" Target="http://&#1086;&#1073;&#1078;.&#1088;&#1092;/uchebnye-materialy-obzh/grazhdanskaya-oboron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03B02-8DDF-469F-A5B4-1E53110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638"/>
            <a:ext cx="9144000" cy="68776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312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Гражданская оборона: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понятия, определения и задачи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16016" y="5373216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EDC67-468F-43B0-A998-66CB3EC91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128" y="2848321"/>
            <a:ext cx="3111743" cy="313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C8258C-AFCE-49D5-B162-B62A87C9F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1991 г. на базе Госкомитета РСФСР по чрезвычайным ситуациям и Штаба ГО РСФСР был образован Государственный комитет по делам гражданской обороны, чрезвычайным ситуациям и ликвидации последствий стихийных бедствий, который 10.01.1994 г. был преобразован в министерство (МЧС России). </a:t>
            </a:r>
          </a:p>
        </p:txBody>
      </p:sp>
      <p:pic>
        <p:nvPicPr>
          <p:cNvPr id="19458" name="Picture 2" descr="http://www.tsn-tv.ru/data/images/5252a6bd2a9080.15814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564904"/>
            <a:ext cx="789975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DEAA1-3E6B-4FA8-9BCF-DBA5EDBA4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-18144"/>
            <a:ext cx="9144000" cy="6876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023" y="33265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Дальнейшему развитию системы гражданской обороны послужило принятие в феврале 1998 г. Федерального закона </a:t>
            </a:r>
            <a:br>
              <a:rPr lang="en-US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"О гражданской обороне».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72397E-9DE8-4526-B648-BDA491EDC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91" y="332656"/>
            <a:ext cx="3913519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BE7153-52D7-4D04-93B7-E8583CAA8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536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  ЭТО: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36382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 по подготовке к защите и по защите населения, материальных и культурных ценностей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характера. Организация и ведение гражданской обороны являются одними из важнейших функций государства, составными частями оборонного строительства, обеспечения безопасности государства.</a:t>
            </a:r>
          </a:p>
        </p:txBody>
      </p:sp>
      <p:pic>
        <p:nvPicPr>
          <p:cNvPr id="17410" name="Picture 2" descr="http://img3.vashgorod.ru/uploads/images/news/t5/f94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57868" y="908720"/>
            <a:ext cx="473461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5BF5C9-4E45-48B4-9754-69D81D520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0"/>
            <a:ext cx="6335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ГО: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49694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защита населения от последствий аварий, стихийных бедствий и современных средств поражения (пожаров, взрывов, выбросов сильнодействующих ядовитых веществ, эпидемий и т. д.);</a:t>
            </a:r>
          </a:p>
          <a:p>
            <a:pPr>
              <a:spcAft>
                <a:spcPts val="600"/>
              </a:spcAft>
            </a:pPr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координация деятельности органов управления по прогнозированию, предупреждению и ликвидации последствий экологических и стихийных бедствий, аварий и катастроф;</a:t>
            </a:r>
          </a:p>
          <a:p>
            <a:pPr>
              <a:spcAft>
                <a:spcPts val="600"/>
              </a:spcAft>
            </a:pPr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и поддержание в готовности систем управления, оповещения, связи, организация наблюдения и контроля за радиационной, химической и биологической обстановкой;</a:t>
            </a:r>
          </a:p>
          <a:p>
            <a:pPr>
              <a:spcAft>
                <a:spcPts val="600"/>
              </a:spcAft>
            </a:pPr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устойчивости объектов экономики и отраслей, и их функционирования в чрезвычайных условиях; проведение аварийно-спасательных и других неотложных работ;</a:t>
            </a:r>
          </a:p>
          <a:p>
            <a:pPr>
              <a:spcAft>
                <a:spcPts val="600"/>
              </a:spcAft>
            </a:pPr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поиск потерпевших аварию космических кораблей, самолётов, вертолётов и других летательных аппаратов;</a:t>
            </a:r>
          </a:p>
          <a:p>
            <a:pPr>
              <a:spcAft>
                <a:spcPts val="600"/>
              </a:spcAft>
            </a:pPr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специальная подготовка руководящих кадров и сил, всеобщее обучение населения способам защиты и действиям в чрезвычайных ситуациях мирного и военного времени;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A00CE5-AFCE-4BA9-A5CF-9EDD3C842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9144000" cy="68508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0"/>
            <a:ext cx="6335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ГО: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064" y="152659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накопление фонда защитных сооружений для укрытия населения;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обеспечение населения средствами индивидуальной защиты и организация изготовления простейших средств защиты самим населением;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эвакуация населения из крупных городов и прилегающих к ним населённых пунктов, которые могут попасть в зону возможных сильных разрушений или катастрофического затопления;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организация оповещения населения об угрозе нападения противника с воздуха, о радиоактивном, химическом и бактериологическом заражении, стихийных бедствиях;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n w="900" cmpd="sng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обучение населения защите от оружия массового поражения, а также ведению спасательных и неотложных аварийно-восстановительных работ.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C8A607-EAC2-4CBC-9F91-BF56ABF4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"/>
            <a:ext cx="9144000" cy="68583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мероприятия, проводимые для защиты населения и объектов экономики страны: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40872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своевременное оповещение населения об угрозе нападения противника, применения им оружия массового поражения, опасных технологических авариях, стихийных бедствий, информирование о порядке действий в чрезвычайной ситуации;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укрытие населения в защитных сооружениях;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средств индивидуальной защиты;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эвакуация, рассредоточение, а также [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переброс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населения в безопасные районы;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защита продовольствия, сооружений на системах водоснабжения и водозаборов, сельскохозяйственных животных, фуража и т. д. от заражения радиоактивными и сильнодействующими ядовитыми веществами и биологическими средствами;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EED58E-1185-44B7-9627-40E54D6F1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484784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обучение населения способам защиты в чрезвычайных ситуациях;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защита населения на всей территории страны;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дифференцированная защита населения с учетом экономических, природных и иных характеристик, особенностей территории и степени реальной опасности возникновения чрезвычайной ситуации;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заблаговременное планирование и проведение защитных мероприятий;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необходимая достаточность и максимально возможное использование сил и средств при определении объема и содержания мероприятий по защите населения.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мероприятия, проводимые для защиты населения и объектов экономики страны: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6A1F4-3B5F-4F70-8FFD-68DAB41D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5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116632"/>
            <a:ext cx="4788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749603"/>
            <a:ext cx="8750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гражданской обороной в Российской Федерации осуществляет Правительство Российской Федерации. 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политику в области гражданской обороны осуществляет федеральный орган исполнительной власти, уполномоченный Президентом Российской Федерации на решение задач в области гражданской обороны (МЧС России).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60212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Куренков Александр Вячеславович - Министр Российской Федерации по делам ГО, ЧС и ликвидации последствий стихийных бедствий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79791F-AA0A-4C85-AC27-09CC090F9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0" y="2472303"/>
            <a:ext cx="2362049" cy="3545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94DC16-55D4-4AB4-95DA-EBFD64E36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"/>
            <a:ext cx="9144000" cy="6839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044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ГРАЖДАНСКОЙ ОБОРОНЫ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гражданской обороны составляют:</a:t>
            </a:r>
          </a:p>
          <a:p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органы повседневного управления по обеспечению защиты населения;</a:t>
            </a:r>
          </a:p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силы и средства, предназначенные для выполнения задач гражданской обороны;</a:t>
            </a:r>
          </a:p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фонды и резервы финансовых, медицинских и материально-технических средств, предусмотренных на случай чрезвычайной ситуации;</a:t>
            </a:r>
          </a:p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системы связи, оповещения, управления и информационного обеспечения.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AD9046-A9FB-42A0-AC72-15F97D590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044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ГРАЖДАНСКОЙ ОБОРОНЫ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0476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 организуется как по территориальному, так и по производственному принципам. Основным звеном системы гражданской обороны является объект экономики (предприятие, завод, вуз и т. д.).</a:t>
            </a:r>
          </a:p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гражданской обороны объекта является руководитель предприятия (а руководителем гражданской обороны административно-территориальной единицы — глава исполнительной власти). Руководители гражданской обороны несут персональную ответственность (уголовную и административную) за организацию и осуществление мероприятий по гражданской обороне на соответствующих предприятиях и территориях.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2D16D-584E-4511-96EF-BB88B5AA0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9462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 (ГО) является одной из важнейших функций государства, составной части оборонного строительства и обеспечения безопасности населения страны.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2B1B3F-CFCC-4A34-AA05-B64C8B534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9" y="1726450"/>
            <a:ext cx="7056784" cy="486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F47A81-14A8-4E2F-8796-80D3FC853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" y="-27632"/>
            <a:ext cx="9144000" cy="68856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751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ОРГАНОВ УПРАВЛЕНИЯ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309634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Федеральный уровень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309634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Межрегиональный уровень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140968"/>
            <a:ext cx="309634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Региональный уровень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482" y="4221088"/>
            <a:ext cx="309634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Муниципальный уровень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303575"/>
            <a:ext cx="309634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Объектовый уровень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980728"/>
            <a:ext cx="3600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МЧС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060848"/>
            <a:ext cx="3600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Региональные центры МЧС России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3140968"/>
            <a:ext cx="3600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Главные управления МЧС России по субъектам РФ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4221088"/>
            <a:ext cx="3600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Отделы ГОЧС органов местного самоуправления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23408" y="5301208"/>
            <a:ext cx="3600400" cy="12744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Структурные подразделения (работники) организаций, уполномоченные на решение задач в области ГО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635896" y="1365920"/>
            <a:ext cx="151216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63888" y="2518048"/>
            <a:ext cx="158417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35896" y="3598168"/>
            <a:ext cx="158417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1" idx="1"/>
          </p:cNvCxnSpPr>
          <p:nvPr/>
        </p:nvCxnSpPr>
        <p:spPr>
          <a:xfrm>
            <a:off x="3563888" y="4678288"/>
            <a:ext cx="158417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707904" y="5888124"/>
            <a:ext cx="1368152" cy="14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4B6973-98ED-4A5C-B45F-EA927443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462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И ВЕДЕНИЯ ГРАЖДАНСКОЙ ОБОРОНЫ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государства к ведению Гражданской обороны осуществляется заблаговременно в мирное время с учетом развития вооружения, техники, средств защиты населения;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Ведение Гражданской обороны начинается с момента объявления состояния войны, фактического начала военных действий, либо введения президентом военного положения. </a:t>
            </a:r>
          </a:p>
        </p:txBody>
      </p:sp>
      <p:pic>
        <p:nvPicPr>
          <p:cNvPr id="9218" name="Picture 2" descr="http://mir24.net/media/images/2012/10/mch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501008"/>
            <a:ext cx="3803576" cy="2800383"/>
          </a:xfrm>
          <a:prstGeom prst="rect">
            <a:avLst/>
          </a:prstGeom>
          <a:noFill/>
        </p:spPr>
      </p:pic>
      <p:pic>
        <p:nvPicPr>
          <p:cNvPr id="9220" name="Picture 4" descr="http://sheg-babschool.edu.tomsk.ru/files/Image/mhs10%2020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501320"/>
            <a:ext cx="3744000" cy="28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209D34-4A7D-49D1-AB04-63B7309B5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4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90381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ГРАЖДАНСКОЙ ОБОРОНЫ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4771018"/>
            <a:ext cx="8534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законом ведение ГО на территории Р Ф или в отдельных ее местностях начинается с момента объявления состояния войны, фактического начала военных действий или введения Президентом РФ военного положения на территории РФ или в отдельных ее местностях,  а также при возникновении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и техногенного характера. </a:t>
            </a:r>
          </a:p>
        </p:txBody>
      </p:sp>
      <p:pic>
        <p:nvPicPr>
          <p:cNvPr id="8194" name="Picture 2" descr="http://img1.liveinternet.ru/images/attach/b/4/102/952/102952437_Akademiya_grazhdanskoy_zaschitu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836712"/>
            <a:ext cx="5443364" cy="374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AD8DA8-795A-470E-8EF0-5362A4FA2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52536" y="24148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ГРАЖДАН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792088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обучение по гражданской обороне;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0608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в проведении мероприятий по гражданской обороне;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780928"/>
            <a:ext cx="78488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содействие органам государственной власти и организациям в решении задач гражданской обороны. </a:t>
            </a:r>
          </a:p>
        </p:txBody>
      </p:sp>
      <p:pic>
        <p:nvPicPr>
          <p:cNvPr id="7170" name="Picture 2" descr="http://www.edu.cap.ru/home/4476/images/21-09-2013/2/015229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717032"/>
            <a:ext cx="3742076" cy="2808312"/>
          </a:xfrm>
          <a:prstGeom prst="rect">
            <a:avLst/>
          </a:prstGeom>
          <a:noFill/>
        </p:spPr>
      </p:pic>
      <p:pic>
        <p:nvPicPr>
          <p:cNvPr id="7172" name="Picture 4" descr="http://www.tv21.ru/img/newsimages/20111103/5_3df7f86648c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717032"/>
            <a:ext cx="351039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53549-FD2C-4482-B041-60305C291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"/>
            <a:ext cx="9144000" cy="6834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69847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презентации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использованы следующие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8780" y="2636912"/>
            <a:ext cx="6246440" cy="20313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http://www.mchs.gov.ru</a:t>
            </a:r>
            <a:endParaRPr lang="ru-RU" dirty="0"/>
          </a:p>
          <a:p>
            <a:r>
              <a:rPr lang="en-US" dirty="0">
                <a:hlinkClick r:id="rId4"/>
              </a:rPr>
              <a:t>http://xn--90akw.xn--p1ai/uchebnye-materialy-obzh/grazhdanskaya-oborona/</a:t>
            </a:r>
            <a:endParaRPr lang="ru-RU" dirty="0"/>
          </a:p>
          <a:p>
            <a:r>
              <a:rPr lang="en-US" dirty="0">
                <a:hlinkClick r:id="rId5"/>
              </a:rPr>
              <a:t>http://yandex.ru/images</a:t>
            </a:r>
            <a:endParaRPr lang="ru-RU" dirty="0"/>
          </a:p>
          <a:p>
            <a:r>
              <a:rPr lang="en-US" dirty="0">
                <a:hlinkClick r:id="rId6"/>
              </a:rPr>
              <a:t>https://ru.wikipedia.org</a:t>
            </a:r>
            <a:endParaRPr lang="ru-RU" dirty="0"/>
          </a:p>
          <a:p>
            <a:r>
              <a:rPr lang="en-US" dirty="0">
                <a:hlinkClick r:id="rId7"/>
              </a:rPr>
              <a:t>http://government.ru/department/91/events/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4DF438-5FAE-471D-93EC-4A8CD646B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92170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     ИСТОРИЯ СОЗДАНИЯ ГРАЖДАНСКОЙ ОБОРОНЫ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196752"/>
            <a:ext cx="4392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 пути  Гражданской  обороны  в  нашей  стране  считается  март1918 года. Изданное Комитетом революционной обороны воззвание "К населению Петрограда и его окрестностей"  устанавливало  правила  поведения  населения  в  условиях  воздушного нападения  и  явилось  первым  документом,  определяющим  мероприятия  гражданской обороны. В  документе  говорилось  о  создании  штаба  воздушной  обороны,  сети наблюдательных  пунктов,  отрядов  для  оказания  пострадавшим  первой  медицинской помощи, о правилах поведения при воздушном нападении.</a:t>
            </a:r>
          </a:p>
        </p:txBody>
      </p:sp>
      <p:pic>
        <p:nvPicPr>
          <p:cNvPr id="32774" name="Picture 6" descr="http://sitka.ucoz.ru/_ph/5/7048660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908720"/>
            <a:ext cx="3206091" cy="278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" descr="http://im3-tub-ru.yandex.net/i?id=3ad52f7371fc1ced6c2787cea6e954b7-122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978952"/>
            <a:ext cx="3964652" cy="250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E83061-1CA3-4C3B-99F1-16CF9E832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 должна была обеспечить выполнение масштабных мероприятий в условиях мирного и военного времени.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4843026"/>
            <a:ext cx="4139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все мероприятия ПВО и ПХО были объединены в общегосударственную систему под общим руководством Наркомата по военным и морским делам.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8EF5C6-3A63-4983-A0AD-5E9705E4F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42" y="1595783"/>
            <a:ext cx="4928116" cy="3220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903B47-0CE0-4637-BDAD-DE0930E0A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0"/>
            <a:ext cx="9144000" cy="6849729"/>
          </a:xfrm>
          <a:prstGeom prst="rect">
            <a:avLst/>
          </a:prstGeom>
        </p:spPr>
      </p:pic>
      <p:pic>
        <p:nvPicPr>
          <p:cNvPr id="3" name="Picture 2" descr="http://02.mchs.gov.ru/upload/iblock/7fa/7fae8bd5a80cfba5867f2b1eeb356e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5373" y="1916832"/>
            <a:ext cx="435509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1032" y="33265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второго этапа (ноябрь 1932 – июль 1941 г.г.) является принятие  Советом народных комиссаров СССР «Положение о противовоздушной обороне СССР», которым впервые определены мероприятия и средства непосредственной защиты населения и территорий страны от воздушной опасности в зоне возможного действия авиации противника.</a:t>
            </a:r>
          </a:p>
        </p:txBody>
      </p:sp>
      <p:pic>
        <p:nvPicPr>
          <p:cNvPr id="23554" name="Picture 2" descr="http://img-fotki.yandex.ru/get/9754/225044291.38/0_d143b_55e2d276_X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9" y="3501008"/>
            <a:ext cx="38600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81AC55-F6F9-4FDC-A08F-7A40689AB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 этап(1941-1945г.г.)  охватывает  годы  Великой  Отечественной  войны. Своевременное  создание  МПВО  обеспечило  в  годы  войны  успешное  решение  задач защиты населения и объектов народного хозяйства от нападения с воздуха.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03698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МПВО были спасены от гибели многие миллионы граждан, было ликвидировано  90тыс. пожаров и загораний, предотвращено </a:t>
            </a:r>
            <a:b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32тыс. серьезных промышленных аварий, обезврежено более </a:t>
            </a:r>
          </a:p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110 тыс. авиабомб и почти  2,5 млн. снарядов и мин. </a:t>
            </a:r>
          </a:p>
        </p:txBody>
      </p:sp>
      <p:pic>
        <p:nvPicPr>
          <p:cNvPr id="53254" name="Picture 6" descr="http://cp12.nevsepic.com.ua/61/1353763645-0477242-www.nevsepic.com.u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2132856"/>
            <a:ext cx="430496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cp12.nevsepic.com.ua/61/1353763633-0477365-www.nevsepic.com.u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132856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0062BC-1775-44EB-A8BF-3A330FEAD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" y="7706"/>
            <a:ext cx="9144000" cy="68502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 этап(1945 - 1961г.г.) –  этап  совершенствования  МПВО,  связанный  с поиском  наиболее  эффективных  путей  защиты  населения  и  народного  хозяйства  от применения оружия массового поражения. В1961 году была создана качественно новая система– Гражданская оборона, ставшая одним из стратегических факторов обеспечения жизнедеятельности государства в современной войне.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78E6C1-5222-49B9-BF7D-860FCF58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00" y="2314653"/>
            <a:ext cx="5682208" cy="410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9E3A8D-1B2F-44EC-9E9C-A7B71999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0"/>
            <a:ext cx="9144000" cy="68619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Пятый этап развития гражданской обороны страны(1961 - 1971г.г.) характеризуется глубокими структурными изменениями системы ГО. С сентября1971 г. непосредственное руководство системой ГО вновь, как и в30-е годы, было передано военному ведомству. Это  подняло  ее  развитие  на  более  высокую  ступень,  обеспечило  более  эффективное руководство ею на всех уровнях.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8599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этап(1971 - 1987г.г.) связан с новыми структурными изменениями из-за усиления  гонки  вооружения  и  достижения  СССР  стратегического  паритета.  Была повышена эффективность руководства деятельностью ГО со стороны органов управления министерств  и  ведомств.</a:t>
            </a:r>
          </a:p>
        </p:txBody>
      </p:sp>
      <p:pic>
        <p:nvPicPr>
          <p:cNvPr id="5122" name="Picture 2" descr="http://go32.ru/uploads/posts/2012-03/1332744998_20_novyy-razm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3802" y="2190369"/>
            <a:ext cx="4125523" cy="2952328"/>
          </a:xfrm>
          <a:prstGeom prst="rect">
            <a:avLst/>
          </a:prstGeom>
          <a:noFill/>
        </p:spPr>
      </p:pic>
      <p:pic>
        <p:nvPicPr>
          <p:cNvPr id="5124" name="Picture 4" descr="http://s3.uploads.ru/t/ElzW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33127" y="2190369"/>
            <a:ext cx="3384376" cy="291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7BE1D-6A45-4360-A643-B5CA77CA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 этап  развития  системы  ГО(1987-1991 г.)  является  этапом  позитивных перемен в военно-политической ситуации, окончания "холодной" войны и переключения значительной части сил ГО на решение экологических и хозяйственных проблем. На  данном  этапе  на  гражданскую  оборону  были  возложены  задачи  по  защите населения и территорий от стихийных бедствий, аварий, катастроф в мирное время.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350003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Восьмой этап (с декабря 1991 г. по настоящее время) начался с упразднения государственных структур СССР, образованием СНГ и созданием Российской системы предупреждения и действий в чрезвычайных ситуациях (РСЧС).</a:t>
            </a:r>
          </a:p>
        </p:txBody>
      </p:sp>
      <p:pic>
        <p:nvPicPr>
          <p:cNvPr id="51202" name="Picture 2" descr="http://vg-news.ru/sites/default/files/uploads/201210/%20%D0%BF%D0%BE%20%D0%93%D0%9E_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3" y="2492896"/>
            <a:ext cx="343948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879</TotalTime>
  <Words>1513</Words>
  <Application>Microsoft Office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Wingdings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оборона</dc:title>
  <dc:creator>Фомин А.Ф.</dc:creator>
  <cp:lastModifiedBy>UGLICH</cp:lastModifiedBy>
  <cp:revision>120</cp:revision>
  <dcterms:created xsi:type="dcterms:W3CDTF">2011-11-13T21:48:12Z</dcterms:created>
  <dcterms:modified xsi:type="dcterms:W3CDTF">2023-10-12T17:25:05Z</dcterms:modified>
</cp:coreProperties>
</file>