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407" r:id="rId3"/>
    <p:sldId id="426" r:id="rId4"/>
    <p:sldId id="427" r:id="rId5"/>
    <p:sldId id="420" r:id="rId6"/>
    <p:sldId id="419" r:id="rId7"/>
    <p:sldId id="428" r:id="rId8"/>
    <p:sldId id="429" r:id="rId9"/>
    <p:sldId id="421" r:id="rId10"/>
    <p:sldId id="422" r:id="rId11"/>
    <p:sldId id="3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E7606"/>
    <a:srgbClr val="956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881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03014711225188E-2"/>
          <c:y val="3.3909860709921122E-2"/>
          <c:w val="0.92705009102460123"/>
          <c:h val="0.74186244931118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ДТП</c:v>
                </c:pt>
                <c:pt idx="1">
                  <c:v>из них с пострадавшими</c:v>
                </c:pt>
                <c:pt idx="2">
                  <c:v>количество пострадавших</c:v>
                </c:pt>
                <c:pt idx="3">
                  <c:v>количество погибших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595</c:v>
                </c:pt>
                <c:pt idx="1">
                  <c:v>84</c:v>
                </c:pt>
                <c:pt idx="2">
                  <c:v>95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ДТП</c:v>
                </c:pt>
                <c:pt idx="1">
                  <c:v>из них с пострадавшими</c:v>
                </c:pt>
                <c:pt idx="2">
                  <c:v>количество пострадавших</c:v>
                </c:pt>
                <c:pt idx="3">
                  <c:v>количество погибших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718</c:v>
                </c:pt>
                <c:pt idx="1">
                  <c:v>72</c:v>
                </c:pt>
                <c:pt idx="2">
                  <c:v>89</c:v>
                </c:pt>
                <c:pt idx="3">
                  <c:v>12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586616"/>
        <c:axId val="222587008"/>
        <c:axId val="0"/>
      </c:bar3DChart>
      <c:catAx>
        <c:axId val="22258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587008"/>
        <c:crosses val="autoZero"/>
        <c:auto val="1"/>
        <c:lblAlgn val="ctr"/>
        <c:lblOffset val="100"/>
        <c:noMultiLvlLbl val="0"/>
      </c:catAx>
      <c:valAx>
        <c:axId val="2225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86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48488716680778"/>
          <c:y val="0.93565298300188871"/>
          <c:w val="0.24367725150873032"/>
          <c:h val="5.883547661370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803014711225188E-2"/>
          <c:y val="3.3909860709921122E-2"/>
          <c:w val="0.92705009102460123"/>
          <c:h val="0.741862449311187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ДТП</c:v>
                </c:pt>
                <c:pt idx="1">
                  <c:v>из них с пострадавшими</c:v>
                </c:pt>
                <c:pt idx="2">
                  <c:v>количество пострадавших</c:v>
                </c:pt>
                <c:pt idx="3">
                  <c:v>количество погибших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231</c:v>
                </c:pt>
                <c:pt idx="1">
                  <c:v>25</c:v>
                </c:pt>
                <c:pt idx="2">
                  <c:v>35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Количество ДТП</c:v>
                </c:pt>
                <c:pt idx="1">
                  <c:v>из них с пострадавшими</c:v>
                </c:pt>
                <c:pt idx="2">
                  <c:v>количество пострадавших</c:v>
                </c:pt>
                <c:pt idx="3">
                  <c:v>количество погибших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174</c:v>
                </c:pt>
                <c:pt idx="1">
                  <c:v>9</c:v>
                </c:pt>
                <c:pt idx="2">
                  <c:v>11</c:v>
                </c:pt>
                <c:pt idx="3">
                  <c:v>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2587400"/>
        <c:axId val="222588184"/>
        <c:axId val="0"/>
      </c:bar3DChart>
      <c:catAx>
        <c:axId val="22258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588184"/>
        <c:crosses val="autoZero"/>
        <c:auto val="1"/>
        <c:lblAlgn val="ctr"/>
        <c:lblOffset val="100"/>
        <c:noMultiLvlLbl val="0"/>
      </c:catAx>
      <c:valAx>
        <c:axId val="22258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2587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348488716680778"/>
          <c:y val="0.93565298300188871"/>
          <c:w val="0.24367725150873032"/>
          <c:h val="5.8835476613709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МКДТП (ШТ)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9694968553459122"/>
          <c:y val="1.9642228626261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779874213836489"/>
                  <c:y val="-0.154331796349196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094339622641509"/>
                  <c:y val="4.48965225743117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>
                <a:solidFill>
                  <a:schemeClr val="bg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7131679294807"/>
          <c:y val="0.89206893648931718"/>
          <c:w val="0.34698063685435554"/>
          <c:h val="5.7422475614581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73DCBE-893C-4FE5-8C12-9F0DB7D49AD7}" type="datetimeFigureOut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66A5A0-0163-4029-81EB-FCDF12DF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53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97E6-6C7F-497F-AE67-C5E0B40AF1DE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4904-072A-4AD2-83E6-C70F197E9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6E21-5E5F-461C-8C71-615D9E03BBE2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AD52-73D7-405C-8290-72E0E99D8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C56D-1E81-4000-B7D8-9BB7CD33579B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1420-C77F-40BC-B6AB-8A57C1071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2E7A-E8CF-4AE5-A7F1-67458849EF9B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FCE5-1972-4B1B-88F3-65A008EED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0465-825B-45D5-A822-E94C19FBF782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0350-52AD-475F-86EE-4B4519E0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CBC3-77A5-458C-A8FD-0B6CBE2B6683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2BE4-42A4-421C-9B76-640879F9A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EECE-9B82-430C-8697-BCD5AC1DD37A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CCEFD-7E96-4FC2-82FC-6E728A6FF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2547-7EB9-404D-BD61-E0CA6472FD4C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3A7F-C745-4995-B7CC-DB6526DB3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6EB8-8A92-463C-9471-90E050E9F879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A3C5-920E-4B9E-B730-0C7847490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1E9D-D74A-42DC-AB40-C767A4318323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2A91-0B3A-40B1-820A-51C549CDC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1FF94-8F8F-4E96-B047-29CB96C095B0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64D5-E9C7-4FC8-B59C-645856C1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DE17-C453-4BA9-9DEA-FF5C86F79DCA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01F6-18E1-4045-85DF-B9FE10EE8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B70078-1A45-40B0-9EB7-244AC5AB28A7}" type="datetime1">
              <a:rPr lang="ru-RU"/>
              <a:pPr>
                <a:defRPr/>
              </a:pPr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411347-4D78-46CF-823B-A99877708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limonov\Desktop\Для отчета Главы\Отработанное\герб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4" y="836712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29375"/>
            <a:ext cx="2133600" cy="428625"/>
          </a:xfrm>
        </p:spPr>
        <p:txBody>
          <a:bodyPr/>
          <a:lstStyle/>
          <a:p>
            <a:pPr>
              <a:defRPr/>
            </a:pPr>
            <a:fld id="{27E12968-89F8-4970-AD8D-DE7F26412D9E}" type="slidenum">
              <a:rPr lang="ru-RU" sz="280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1</a:t>
            </a:fld>
            <a:endParaRPr lang="ru-RU" sz="2800" dirty="0">
              <a:solidFill>
                <a:schemeClr val="accent4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29553"/>
            <a:ext cx="8784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принимаемых мерах по ликвидации очагов аварийности и повышению уровня защищенности населения от дорожно-транспортных происшествий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60350-52AD-475F-86EE-4B4519E0370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32" y="14287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423862"/>
            <a:ext cx="8229600" cy="66994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проведенные в 2022 г. в целях повышения уровня защищенности населения от ДТП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" y="1119226"/>
            <a:ext cx="4723518" cy="2237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34" y="3432799"/>
            <a:ext cx="4680520" cy="2146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4" y="3094856"/>
            <a:ext cx="3312368" cy="2484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87263"/>
            <a:ext cx="3131840" cy="2348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2783" y="5623384"/>
            <a:ext cx="880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Начата работа по установке пешеходных перильных ограждений возле учебных заведений и обустройству средств организации дорожного движения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«Искусственная неровность» 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1268" name="Picture 2" descr="C:\Users\limonov\Desktop\Для отчета Главы\Отработанное\герб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0" y="2091531"/>
            <a:ext cx="2667000" cy="3543300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fld id="{3EDAF8F9-9A77-4249-BA33-DD0FF6E2C967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monov\Desktop\Для отчета Главы\Дно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6535743"/>
            <a:ext cx="4038600" cy="18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60350-52AD-475F-86EE-4B4519E0370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683320"/>
            <a:ext cx="5508104" cy="41956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В период с 01.01.2021 по 31.03.2022 г комиссией по безопасности дорожного движения УМР было проведено 6 заседаний, на 5 из которых</a:t>
            </a:r>
            <a:r>
              <a:rPr kumimoji="0" lang="ru-RU" sz="2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рассматривались вопросы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принимаемых мерах по ликвидации очагов аварийности и повышению уровня защищенности населения от дорожно-транспортных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</a:t>
            </a:r>
            <a:r>
              <a:rPr lang="ru-RU" dirty="0" smtClean="0"/>
              <a:t>.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0350-52AD-475F-86EE-4B4519E037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479526"/>
            <a:ext cx="8229600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19366"/>
            <a:ext cx="3609128" cy="55224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23528" y="3480596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рассмотренных вопросов было вынесено 9 решений;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продолжается реализация 2-х мероприятий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60350-52AD-475F-86EE-4B4519E0370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09575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Статистические показатели состояния аварийности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2021 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0350-52AD-475F-86EE-4B4519E037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479526"/>
            <a:ext cx="8229600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2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49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4281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60350-52AD-475F-86EE-4B4519E0370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95536" y="409575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Статистические показатели состояния аварийности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4 месяца 2022 года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60350-52AD-475F-86EE-4B4519E0370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479526"/>
            <a:ext cx="8229600" cy="37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24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49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28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профилактической работы сотрудниками ОГИБДД ОМВД России по Угличскому району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ешеход и пешеходный переход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08" y="1340768"/>
            <a:ext cx="2830928" cy="179953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2801144" y="1268760"/>
            <a:ext cx="3024336" cy="1008112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Проводятся целевые профилактические мероприятия «Пешеходный переход», «Пешеход</a:t>
            </a:r>
            <a:r>
              <a:rPr lang="ru-RU" sz="1600" b="1" dirty="0" smtClean="0">
                <a:solidFill>
                  <a:srgbClr val="0070C0"/>
                </a:solidFill>
              </a:rPr>
              <a:t>».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92900" y="5570387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Профилактическое мероприятие "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детям!"</a:t>
            </a:r>
          </a:p>
        </p:txBody>
      </p:sp>
      <p:pic>
        <p:nvPicPr>
          <p:cNvPr id="12298" name="Picture 10" descr="C:\Users\vavilova_yv\Desktop\00d9a191add960a82413fd721565cd63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908" y="3414708"/>
            <a:ext cx="3240360" cy="199034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52" y="1211393"/>
            <a:ext cx="3089058" cy="219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851920" y="3358710"/>
            <a:ext cx="5432407" cy="784496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«Бахус», направленные на выявление водителей, управляющих транспортным средством в нетрезвом состоянии. 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"/>
          <p:cNvPicPr>
            <a:picLocks noGrp="1" noChangeAspect="1"/>
          </p:cNvPicPr>
          <p:nvPr>
            <p:ph sz="quarter" idx="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11" y="4289837"/>
            <a:ext cx="3700808" cy="19866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435280" cy="86505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 концентрации ДТП на дорогах УМР по итогам 2020 года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798368" y="5516853"/>
            <a:ext cx="41764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1600" b="1" noProof="0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Установлены дорожные информационные панно  «Внимание аварийный участок дороги»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757848" y="1093888"/>
            <a:ext cx="4931692" cy="167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городе выявлено 3 места концентрации ДТП, с целью их ликвидации на перекрестках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ул.Интернациональная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ул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Интернациональная/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Первомайская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нанесено техническое средство ограничения дорожного движения  «Шумовые полосы».  </a:t>
            </a:r>
          </a:p>
        </p:txBody>
      </p:sp>
      <p:pic>
        <p:nvPicPr>
          <p:cNvPr id="3075" name="Picture 3" descr="C:\Users\zadvornova_v\Desktop\Для презентации БДД\ГП Углич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2" y="3706134"/>
            <a:ext cx="4618856" cy="267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dvornova_v\Desktop\Для презентации БДД\ГП Углич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2" y="1052438"/>
            <a:ext cx="3591248" cy="23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38762"/>
            <a:ext cx="3635896" cy="251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435280" cy="865055"/>
          </a:xfrm>
        </p:spPr>
        <p:txBody>
          <a:bodyPr/>
          <a:lstStyle/>
          <a:p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Места концентрации ДТП на дорогах УМР по итогам 2021 года.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Объект 1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8867005"/>
              </p:ext>
            </p:extLst>
          </p:nvPr>
        </p:nvGraphicFramePr>
        <p:xfrm>
          <a:off x="4793961" y="1484784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5610" y="1757659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 итогам 2021 года вновь подтвердилось только одно место концентрации ДТП: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перекрестке ул. Ленина –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Интернациональная.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текущем году для ликвидации данного МКДТП будут проведены следующие мероприятия: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дорожная разметка;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дополнительное освещение;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транспортный светофор.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85192" y="332656"/>
            <a:ext cx="8435280" cy="865055"/>
          </a:xfrm>
        </p:spPr>
        <p:txBody>
          <a:bodyPr/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Проводится работа по контролю освещенности пешеходных переходов в соответствии с требованиями ГОСТ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3140968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рамках исполнения решений, принятых на заседании комиссии по БДД проведены мероприятия по увеличению освещенности наиболее опасных пешеходных переходов на автомобильных дорогах общего пользования по следующим адресам: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перекресток ул. Ленина и ул. Февральская;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перекресток ул. Ярославская и ул. Свободы;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дома №4 по ул. Рыбинское шоссе;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дома № 25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Мирный.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2" y="1250391"/>
            <a:ext cx="3995936" cy="1890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41" y="1250391"/>
            <a:ext cx="4211960" cy="1992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94" y="3526095"/>
            <a:ext cx="4200301" cy="19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4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CCEFD-7E96-4FC2-82FC-6E728A6FF67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23862"/>
            <a:ext cx="8229600" cy="66994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 проведенные в 2022 г. в целях повышения уровня защищенности населения от ДТП</a:t>
            </a:r>
          </a:p>
        </p:txBody>
      </p:sp>
      <p:pic>
        <p:nvPicPr>
          <p:cNvPr id="8" name="Picture 2" descr="C:\Users\limonov\Desktop\Для отчета Главы\Дно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48425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limonov\Desktop\Доклад на ОПРФ\Шапка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32" y="14287"/>
            <a:ext cx="9144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596774" cy="2232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718092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2"/>
            <a:ext cx="4320480" cy="1738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19979"/>
            <a:ext cx="3456384" cy="1635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2952" y="5623552"/>
            <a:ext cx="375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Обновлена дорожная разметка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8538</TotalTime>
  <Words>400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профилактической работы сотрудниками ОГИБДД ОМВД России по Угличскому району</vt:lpstr>
      <vt:lpstr>Места концентрации ДТП на дорогах УМР по итогам 2020 года</vt:lpstr>
      <vt:lpstr>Места концентрации ДТП на дорогах УМР по итогам 2021 года.</vt:lpstr>
      <vt:lpstr>Проводится работа по контролю освещенности пешеходных переходов в соответствии с требованиями ГОСТ</vt:lpstr>
      <vt:lpstr>Мероприятия проведенные в 2022 г. в целях повышения уровня защищенности населения от ДТП</vt:lpstr>
      <vt:lpstr>Мероприятия проведенные в 2022 г. в целях повышения уровня защищенности населения от ДТП</vt:lpstr>
      <vt:lpstr> СПАСИБО ЗА ВНИМАНИЕ!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Лимонов И.А.</dc:creator>
  <cp:lastModifiedBy>Задворнова В.А.</cp:lastModifiedBy>
  <cp:revision>435</cp:revision>
  <dcterms:created xsi:type="dcterms:W3CDTF">2013-03-18T06:58:54Z</dcterms:created>
  <dcterms:modified xsi:type="dcterms:W3CDTF">2022-05-23T05:12:29Z</dcterms:modified>
</cp:coreProperties>
</file>