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61" r:id="rId8"/>
    <p:sldId id="267" r:id="rId9"/>
    <p:sldId id="262" r:id="rId10"/>
    <p:sldId id="264" r:id="rId11"/>
    <p:sldId id="265" r:id="rId12"/>
    <p:sldId id="268" r:id="rId13"/>
    <p:sldId id="270" r:id="rId14"/>
    <p:sldId id="273" r:id="rId15"/>
    <p:sldId id="269" r:id="rId16"/>
    <p:sldId id="266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7226-F09E-449B-9E8F-434FB8177E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B4101-2357-450B-8179-F79D0DF3A82F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B1614ADA-B8F3-455C-9744-8288512029BB}" type="parTrans" cxnId="{501B51B8-9CD7-413F-BF75-CEA62FCAA6AA}">
      <dgm:prSet/>
      <dgm:spPr/>
      <dgm:t>
        <a:bodyPr/>
        <a:lstStyle/>
        <a:p>
          <a:endParaRPr lang="ru-RU"/>
        </a:p>
      </dgm:t>
    </dgm:pt>
    <dgm:pt modelId="{97F3619E-9171-4289-A20C-1302FF08BFBE}" type="sibTrans" cxnId="{501B51B8-9CD7-413F-BF75-CEA62FCAA6AA}">
      <dgm:prSet/>
      <dgm:spPr/>
      <dgm:t>
        <a:bodyPr/>
        <a:lstStyle/>
        <a:p>
          <a:endParaRPr lang="ru-RU"/>
        </a:p>
      </dgm:t>
    </dgm:pt>
    <dgm:pt modelId="{B0A00FF6-4FC0-4B40-9B7E-E69DC83B868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dirty="0"/>
        </a:p>
      </dgm:t>
    </dgm:pt>
    <dgm:pt modelId="{5126A355-9674-4DA3-A2E8-FB54B8A59BB1}" type="parTrans" cxnId="{134C1E65-012A-445A-A843-629AE2030BAE}">
      <dgm:prSet/>
      <dgm:spPr/>
      <dgm:t>
        <a:bodyPr/>
        <a:lstStyle/>
        <a:p>
          <a:endParaRPr lang="ru-RU"/>
        </a:p>
      </dgm:t>
    </dgm:pt>
    <dgm:pt modelId="{F29960D2-E6BD-4C82-87A4-D8761F603911}" type="sibTrans" cxnId="{134C1E65-012A-445A-A843-629AE2030BAE}">
      <dgm:prSet/>
      <dgm:spPr/>
      <dgm:t>
        <a:bodyPr/>
        <a:lstStyle/>
        <a:p>
          <a:endParaRPr lang="ru-RU"/>
        </a:p>
      </dgm:t>
    </dgm:pt>
    <dgm:pt modelId="{94F943E4-6D8C-4E95-90EF-73D1F9808BC9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5CF4A6B9-FC80-4ABE-B06B-8183F27C4A82}" type="parTrans" cxnId="{156A0C67-B72E-48DC-9EF2-1830DF4FA60A}">
      <dgm:prSet/>
      <dgm:spPr/>
      <dgm:t>
        <a:bodyPr/>
        <a:lstStyle/>
        <a:p>
          <a:endParaRPr lang="ru-RU"/>
        </a:p>
      </dgm:t>
    </dgm:pt>
    <dgm:pt modelId="{4E89A1D8-9AFB-4A4A-9AFC-FDFDCED10D2F}" type="sibTrans" cxnId="{156A0C67-B72E-48DC-9EF2-1830DF4FA60A}">
      <dgm:prSet/>
      <dgm:spPr/>
      <dgm:t>
        <a:bodyPr/>
        <a:lstStyle/>
        <a:p>
          <a:endParaRPr lang="ru-RU"/>
        </a:p>
      </dgm:t>
    </dgm:pt>
    <dgm:pt modelId="{EF3BEDFB-3C73-41E2-9A0E-218A8A5505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dirty="0"/>
        </a:p>
      </dgm:t>
    </dgm:pt>
    <dgm:pt modelId="{1B2C1681-308A-4CF1-931B-F9642538217E}" type="parTrans" cxnId="{1D2442F4-B09D-48F1-AB29-956780B69920}">
      <dgm:prSet/>
      <dgm:spPr/>
      <dgm:t>
        <a:bodyPr/>
        <a:lstStyle/>
        <a:p>
          <a:endParaRPr lang="ru-RU"/>
        </a:p>
      </dgm:t>
    </dgm:pt>
    <dgm:pt modelId="{FA7EC793-80DD-455F-8846-AD62EE702200}" type="sibTrans" cxnId="{1D2442F4-B09D-48F1-AB29-956780B69920}">
      <dgm:prSet/>
      <dgm:spPr/>
      <dgm:t>
        <a:bodyPr/>
        <a:lstStyle/>
        <a:p>
          <a:endParaRPr lang="ru-RU"/>
        </a:p>
      </dgm:t>
    </dgm:pt>
    <dgm:pt modelId="{EC629584-F1DF-4F7E-98B2-970601D4C359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C8514DD3-ADA9-4BE8-B5B9-A2E8FEC40DE0}" type="parTrans" cxnId="{55682E8C-28FD-44D2-BA5E-0C39431BC55D}">
      <dgm:prSet/>
      <dgm:spPr/>
      <dgm:t>
        <a:bodyPr/>
        <a:lstStyle/>
        <a:p>
          <a:endParaRPr lang="ru-RU"/>
        </a:p>
      </dgm:t>
    </dgm:pt>
    <dgm:pt modelId="{696BACE2-64E4-448F-83D9-6428D32C3FB1}" type="sibTrans" cxnId="{55682E8C-28FD-44D2-BA5E-0C39431BC55D}">
      <dgm:prSet/>
      <dgm:spPr/>
      <dgm:t>
        <a:bodyPr/>
        <a:lstStyle/>
        <a:p>
          <a:endParaRPr lang="ru-RU"/>
        </a:p>
      </dgm:t>
    </dgm:pt>
    <dgm:pt modelId="{8E9FCFC9-AB0B-4BFB-8D71-37BB3CE1317E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E46EF7F6-800B-4CFE-94DF-E9DC6F2DBABC}" type="parTrans" cxnId="{10196B1A-D2E7-4F74-A833-30BD26864850}">
      <dgm:prSet/>
      <dgm:spPr/>
      <dgm:t>
        <a:bodyPr/>
        <a:lstStyle/>
        <a:p>
          <a:endParaRPr lang="ru-RU"/>
        </a:p>
      </dgm:t>
    </dgm:pt>
    <dgm:pt modelId="{3FE5C2E9-184A-425D-97F7-393F5A9BFB98}" type="sibTrans" cxnId="{10196B1A-D2E7-4F74-A833-30BD26864850}">
      <dgm:prSet/>
      <dgm:spPr/>
      <dgm:t>
        <a:bodyPr/>
        <a:lstStyle/>
        <a:p>
          <a:endParaRPr lang="ru-RU"/>
        </a:p>
      </dgm:t>
    </dgm:pt>
    <dgm:pt modelId="{ACAA19E0-24CA-4B1B-8528-4985C7A29312}" type="pres">
      <dgm:prSet presAssocID="{FD177226-F09E-449B-9E8F-434FB8177E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C12DF-CA74-430C-A6DE-F515BA6321F1}" type="pres">
      <dgm:prSet presAssocID="{6D7B4101-2357-450B-8179-F79D0DF3A82F}" presName="linNode" presStyleCnt="0"/>
      <dgm:spPr/>
    </dgm:pt>
    <dgm:pt modelId="{3F0D8C03-D47A-4D91-978C-9D74E528DD8F}" type="pres">
      <dgm:prSet presAssocID="{6D7B4101-2357-450B-8179-F79D0DF3A82F}" presName="parentShp" presStyleLbl="node1" presStyleIdx="0" presStyleCnt="3" custScaleX="85998" custScaleY="143047" custLinFactNeighborX="-7003" custLinFactNeighborY="-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4AE92-381C-415F-8BD0-AD381EB9753D}" type="pres">
      <dgm:prSet presAssocID="{6D7B4101-2357-450B-8179-F79D0DF3A82F}" presName="childShp" presStyleLbl="bgAccFollowNode1" presStyleIdx="0" presStyleCnt="3" custScaleX="99343" custScaleY="18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36EF-EC96-4721-81A3-4447CFF0BA4B}" type="pres">
      <dgm:prSet presAssocID="{97F3619E-9171-4289-A20C-1302FF08BFBE}" presName="spacing" presStyleCnt="0"/>
      <dgm:spPr/>
    </dgm:pt>
    <dgm:pt modelId="{63112773-875F-4607-AC8A-24097895FF0C}" type="pres">
      <dgm:prSet presAssocID="{94F943E4-6D8C-4E95-90EF-73D1F9808BC9}" presName="linNode" presStyleCnt="0"/>
      <dgm:spPr/>
    </dgm:pt>
    <dgm:pt modelId="{943355BD-F4B9-47E5-AAF1-4017AA20896B}" type="pres">
      <dgm:prSet presAssocID="{94F943E4-6D8C-4E95-90EF-73D1F9808BC9}" presName="parentShp" presStyleLbl="node1" presStyleIdx="1" presStyleCnt="3" custScaleX="86480" custScaleY="120797" custLinFactNeighborX="-4506" custLinFactNeighborY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9AAE-B602-4B1F-B936-78D14F1AFD3A}" type="pres">
      <dgm:prSet presAssocID="{94F943E4-6D8C-4E95-90EF-73D1F9808BC9}" presName="childShp" presStyleLbl="bgAccFollowNode1" presStyleIdx="1" presStyleCnt="3" custScaleY="169737" custLinFactNeighborX="-1408" custLinFactNeighborY="-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8426-E7DA-4DC5-A6B5-B751E3E5F60E}" type="pres">
      <dgm:prSet presAssocID="{4E89A1D8-9AFB-4A4A-9AFC-FDFDCED10D2F}" presName="spacing" presStyleCnt="0"/>
      <dgm:spPr/>
    </dgm:pt>
    <dgm:pt modelId="{5316EB67-6157-4E0E-9EC6-2CCAE7560B52}" type="pres">
      <dgm:prSet presAssocID="{EC629584-F1DF-4F7E-98B2-970601D4C359}" presName="linNode" presStyleCnt="0"/>
      <dgm:spPr/>
    </dgm:pt>
    <dgm:pt modelId="{2D7C00C8-8D23-4427-9BAF-54AE57932815}" type="pres">
      <dgm:prSet presAssocID="{EC629584-F1DF-4F7E-98B2-970601D4C359}" presName="parentShp" presStyleLbl="node1" presStyleIdx="2" presStyleCnt="3" custScaleX="84226" custScaleY="134223" custLinFactNeighborX="-474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51EC1-E6B3-4F9A-B159-FB6B021DD046}" type="pres">
      <dgm:prSet presAssocID="{EC629584-F1DF-4F7E-98B2-970601D4C359}" presName="childShp" presStyleLbl="bgAccFollowNode1" presStyleIdx="2" presStyleCnt="3" custScaleY="155674" custLinFactNeighborX="-1850" custLinFactNeighborY="-1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426BD-9849-43F4-BA22-D7842ADC0DD0}" type="presOf" srcId="{8E9FCFC9-AB0B-4BFB-8D71-37BB3CE1317E}" destId="{71D51EC1-E6B3-4F9A-B159-FB6B021DD046}" srcOrd="0" destOrd="0" presId="urn:microsoft.com/office/officeart/2005/8/layout/vList6"/>
    <dgm:cxn modelId="{501B51B8-9CD7-413F-BF75-CEA62FCAA6AA}" srcId="{FD177226-F09E-449B-9E8F-434FB8177E49}" destId="{6D7B4101-2357-450B-8179-F79D0DF3A82F}" srcOrd="0" destOrd="0" parTransId="{B1614ADA-B8F3-455C-9744-8288512029BB}" sibTransId="{97F3619E-9171-4289-A20C-1302FF08BFBE}"/>
    <dgm:cxn modelId="{DDD96E11-818F-4BF5-B59E-E82F8F681B9D}" type="presOf" srcId="{FD177226-F09E-449B-9E8F-434FB8177E49}" destId="{ACAA19E0-24CA-4B1B-8528-4985C7A29312}" srcOrd="0" destOrd="0" presId="urn:microsoft.com/office/officeart/2005/8/layout/vList6"/>
    <dgm:cxn modelId="{361789F4-460B-44C3-8F5A-4913C2AEBAEC}" type="presOf" srcId="{EC629584-F1DF-4F7E-98B2-970601D4C359}" destId="{2D7C00C8-8D23-4427-9BAF-54AE57932815}" srcOrd="0" destOrd="0" presId="urn:microsoft.com/office/officeart/2005/8/layout/vList6"/>
    <dgm:cxn modelId="{134C1E65-012A-445A-A843-629AE2030BAE}" srcId="{6D7B4101-2357-450B-8179-F79D0DF3A82F}" destId="{B0A00FF6-4FC0-4B40-9B7E-E69DC83B868A}" srcOrd="0" destOrd="0" parTransId="{5126A355-9674-4DA3-A2E8-FB54B8A59BB1}" sibTransId="{F29960D2-E6BD-4C82-87A4-D8761F603911}"/>
    <dgm:cxn modelId="{1D2442F4-B09D-48F1-AB29-956780B69920}" srcId="{94F943E4-6D8C-4E95-90EF-73D1F9808BC9}" destId="{EF3BEDFB-3C73-41E2-9A0E-218A8A55052C}" srcOrd="0" destOrd="0" parTransId="{1B2C1681-308A-4CF1-931B-F9642538217E}" sibTransId="{FA7EC793-80DD-455F-8846-AD62EE702200}"/>
    <dgm:cxn modelId="{7F291D75-F9AC-4FC8-9435-62ACADD4D467}" type="presOf" srcId="{94F943E4-6D8C-4E95-90EF-73D1F9808BC9}" destId="{943355BD-F4B9-47E5-AAF1-4017AA20896B}" srcOrd="0" destOrd="0" presId="urn:microsoft.com/office/officeart/2005/8/layout/vList6"/>
    <dgm:cxn modelId="{5651A3A1-63FF-48BC-814A-444629A33362}" type="presOf" srcId="{B0A00FF6-4FC0-4B40-9B7E-E69DC83B868A}" destId="{72A4AE92-381C-415F-8BD0-AD381EB9753D}" srcOrd="0" destOrd="0" presId="urn:microsoft.com/office/officeart/2005/8/layout/vList6"/>
    <dgm:cxn modelId="{156A0C67-B72E-48DC-9EF2-1830DF4FA60A}" srcId="{FD177226-F09E-449B-9E8F-434FB8177E49}" destId="{94F943E4-6D8C-4E95-90EF-73D1F9808BC9}" srcOrd="1" destOrd="0" parTransId="{5CF4A6B9-FC80-4ABE-B06B-8183F27C4A82}" sibTransId="{4E89A1D8-9AFB-4A4A-9AFC-FDFDCED10D2F}"/>
    <dgm:cxn modelId="{5B206B20-7B18-44A7-9AC3-0CADAD9A2C08}" type="presOf" srcId="{6D7B4101-2357-450B-8179-F79D0DF3A82F}" destId="{3F0D8C03-D47A-4D91-978C-9D74E528DD8F}" srcOrd="0" destOrd="0" presId="urn:microsoft.com/office/officeart/2005/8/layout/vList6"/>
    <dgm:cxn modelId="{9E4FFEA2-6BA5-4CB1-88DA-A6867E0E3DFE}" type="presOf" srcId="{EF3BEDFB-3C73-41E2-9A0E-218A8A55052C}" destId="{124A9AAE-B602-4B1F-B936-78D14F1AFD3A}" srcOrd="0" destOrd="0" presId="urn:microsoft.com/office/officeart/2005/8/layout/vList6"/>
    <dgm:cxn modelId="{10196B1A-D2E7-4F74-A833-30BD26864850}" srcId="{EC629584-F1DF-4F7E-98B2-970601D4C359}" destId="{8E9FCFC9-AB0B-4BFB-8D71-37BB3CE1317E}" srcOrd="0" destOrd="0" parTransId="{E46EF7F6-800B-4CFE-94DF-E9DC6F2DBABC}" sibTransId="{3FE5C2E9-184A-425D-97F7-393F5A9BFB98}"/>
    <dgm:cxn modelId="{55682E8C-28FD-44D2-BA5E-0C39431BC55D}" srcId="{FD177226-F09E-449B-9E8F-434FB8177E49}" destId="{EC629584-F1DF-4F7E-98B2-970601D4C359}" srcOrd="2" destOrd="0" parTransId="{C8514DD3-ADA9-4BE8-B5B9-A2E8FEC40DE0}" sibTransId="{696BACE2-64E4-448F-83D9-6428D32C3FB1}"/>
    <dgm:cxn modelId="{54E2E439-D0BF-4BC2-978C-371605FF6D01}" type="presParOf" srcId="{ACAA19E0-24CA-4B1B-8528-4985C7A29312}" destId="{37DC12DF-CA74-430C-A6DE-F515BA6321F1}" srcOrd="0" destOrd="0" presId="urn:microsoft.com/office/officeart/2005/8/layout/vList6"/>
    <dgm:cxn modelId="{D8F3CB1E-9B8A-49A3-B7CE-7D351BD3D07C}" type="presParOf" srcId="{37DC12DF-CA74-430C-A6DE-F515BA6321F1}" destId="{3F0D8C03-D47A-4D91-978C-9D74E528DD8F}" srcOrd="0" destOrd="0" presId="urn:microsoft.com/office/officeart/2005/8/layout/vList6"/>
    <dgm:cxn modelId="{03D58972-A8B5-4FD5-BE71-7DE33203907F}" type="presParOf" srcId="{37DC12DF-CA74-430C-A6DE-F515BA6321F1}" destId="{72A4AE92-381C-415F-8BD0-AD381EB9753D}" srcOrd="1" destOrd="0" presId="urn:microsoft.com/office/officeart/2005/8/layout/vList6"/>
    <dgm:cxn modelId="{C4434134-CD5C-48B2-83D3-D63261FD6A86}" type="presParOf" srcId="{ACAA19E0-24CA-4B1B-8528-4985C7A29312}" destId="{BC2736EF-EC96-4721-81A3-4447CFF0BA4B}" srcOrd="1" destOrd="0" presId="urn:microsoft.com/office/officeart/2005/8/layout/vList6"/>
    <dgm:cxn modelId="{63F23830-A315-47E1-BB4E-52062304A744}" type="presParOf" srcId="{ACAA19E0-24CA-4B1B-8528-4985C7A29312}" destId="{63112773-875F-4607-AC8A-24097895FF0C}" srcOrd="2" destOrd="0" presId="urn:microsoft.com/office/officeart/2005/8/layout/vList6"/>
    <dgm:cxn modelId="{7D46A35B-CE98-4D9D-BB6D-761216183662}" type="presParOf" srcId="{63112773-875F-4607-AC8A-24097895FF0C}" destId="{943355BD-F4B9-47E5-AAF1-4017AA20896B}" srcOrd="0" destOrd="0" presId="urn:microsoft.com/office/officeart/2005/8/layout/vList6"/>
    <dgm:cxn modelId="{5AB73998-CDE6-4D21-A2B5-304583FA9C5C}" type="presParOf" srcId="{63112773-875F-4607-AC8A-24097895FF0C}" destId="{124A9AAE-B602-4B1F-B936-78D14F1AFD3A}" srcOrd="1" destOrd="0" presId="urn:microsoft.com/office/officeart/2005/8/layout/vList6"/>
    <dgm:cxn modelId="{13928FC1-A992-48D3-8AE3-29838D101CAB}" type="presParOf" srcId="{ACAA19E0-24CA-4B1B-8528-4985C7A29312}" destId="{A17A8426-E7DA-4DC5-A6B5-B751E3E5F60E}" srcOrd="3" destOrd="0" presId="urn:microsoft.com/office/officeart/2005/8/layout/vList6"/>
    <dgm:cxn modelId="{46CA3249-BE5C-4B40-A7DB-8343C3B622D5}" type="presParOf" srcId="{ACAA19E0-24CA-4B1B-8528-4985C7A29312}" destId="{5316EB67-6157-4E0E-9EC6-2CCAE7560B52}" srcOrd="4" destOrd="0" presId="urn:microsoft.com/office/officeart/2005/8/layout/vList6"/>
    <dgm:cxn modelId="{78914FF3-D5D5-47DB-A463-CBCA2714D6F5}" type="presParOf" srcId="{5316EB67-6157-4E0E-9EC6-2CCAE7560B52}" destId="{2D7C00C8-8D23-4427-9BAF-54AE57932815}" srcOrd="0" destOrd="0" presId="urn:microsoft.com/office/officeart/2005/8/layout/vList6"/>
    <dgm:cxn modelId="{E8D264D5-164B-4066-9823-C21AC53FB2C6}" type="presParOf" srcId="{5316EB67-6157-4E0E-9EC6-2CCAE7560B52}" destId="{71D51EC1-E6B3-4F9A-B159-FB6B021DD0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C1A9-A569-41A4-AA6F-BA337F61E2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980DB-7593-4F07-97D7-C0E0E7156184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dotatio</a:t>
          </a:r>
          <a:r>
            <a:rPr lang="ru-RU" sz="16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dirty="0"/>
        </a:p>
      </dgm:t>
    </dgm:pt>
    <dgm:pt modelId="{29439C21-AD42-4220-90DF-3D4799DF6ECD}" type="parTrans" cxnId="{E7C7EFEF-DFB7-4E73-8348-4223FA8144DA}">
      <dgm:prSet/>
      <dgm:spPr/>
      <dgm:t>
        <a:bodyPr/>
        <a:lstStyle/>
        <a:p>
          <a:endParaRPr lang="ru-RU"/>
        </a:p>
      </dgm:t>
    </dgm:pt>
    <dgm:pt modelId="{DEE38D3A-86B0-4E1B-A2DE-5BD7DB43C30F}" type="sibTrans" cxnId="{E7C7EFEF-DFB7-4E73-8348-4223FA8144DA}">
      <dgm:prSet/>
      <dgm:spPr/>
      <dgm:t>
        <a:bodyPr/>
        <a:lstStyle/>
        <a:p>
          <a:endParaRPr lang="ru-RU"/>
        </a:p>
      </dgm:t>
    </dgm:pt>
    <dgm:pt modelId="{EF530B53-3607-47A0-AF9D-022B2E153952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subsidium</a:t>
          </a:r>
          <a:r>
            <a:rPr lang="ru-RU" sz="1600" dirty="0" smtClean="0"/>
            <a:t> — помощь, поддержка. Межбюджетные трансферты, предоставляемые в целях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расходных обязательств нижестоящего бюджета</a:t>
          </a:r>
          <a:endParaRPr lang="ru-RU" sz="1600" dirty="0"/>
        </a:p>
      </dgm:t>
    </dgm:pt>
    <dgm:pt modelId="{4A45749E-B702-4B9E-998B-8CB0258234B0}" type="parTrans" cxnId="{9F46218A-F6CF-45AE-9257-CD808409ABEE}">
      <dgm:prSet/>
      <dgm:spPr/>
      <dgm:t>
        <a:bodyPr/>
        <a:lstStyle/>
        <a:p>
          <a:endParaRPr lang="ru-RU"/>
        </a:p>
      </dgm:t>
    </dgm:pt>
    <dgm:pt modelId="{D7D86A87-091C-4297-972C-1DE7CA22130F}" type="sibTrans" cxnId="{9F46218A-F6CF-45AE-9257-CD808409ABEE}">
      <dgm:prSet/>
      <dgm:spPr/>
      <dgm:t>
        <a:bodyPr/>
        <a:lstStyle/>
        <a:p>
          <a:endParaRPr lang="ru-RU"/>
        </a:p>
      </dgm:t>
    </dgm:pt>
    <dgm:pt modelId="{7023E801-BE87-4E46-9149-D17D898CA37E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subvenire</a:t>
          </a:r>
          <a:r>
            <a:rPr lang="ru-RU" sz="16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dirty="0"/>
        </a:p>
      </dgm:t>
    </dgm:pt>
    <dgm:pt modelId="{9E9061DB-04AD-4C59-86C7-B24B87101DA4}" type="parTrans" cxnId="{D3A9C5BB-F734-4BFC-82F3-2A2E1F5F6CD1}">
      <dgm:prSet/>
      <dgm:spPr/>
      <dgm:t>
        <a:bodyPr/>
        <a:lstStyle/>
        <a:p>
          <a:endParaRPr lang="ru-RU"/>
        </a:p>
      </dgm:t>
    </dgm:pt>
    <dgm:pt modelId="{7AEDFED6-157E-4873-A437-CD0754817878}" type="sibTrans" cxnId="{D3A9C5BB-F734-4BFC-82F3-2A2E1F5F6CD1}">
      <dgm:prSet/>
      <dgm:spPr/>
      <dgm:t>
        <a:bodyPr/>
        <a:lstStyle/>
        <a:p>
          <a:endParaRPr lang="ru-RU"/>
        </a:p>
      </dgm:t>
    </dgm:pt>
    <dgm:pt modelId="{72A6B5EC-C27B-479C-8530-2EEA70BA55E4}" type="pres">
      <dgm:prSet presAssocID="{9FD9C1A9-A569-41A4-AA6F-BA337F61E2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9EFFED-9D94-4B55-B042-FDCCE477BC36}" type="pres">
      <dgm:prSet presAssocID="{9FD9C1A9-A569-41A4-AA6F-BA337F61E2FC}" presName="Name1" presStyleCnt="0"/>
      <dgm:spPr/>
    </dgm:pt>
    <dgm:pt modelId="{FC045464-9946-4F21-B568-BD2D0C503143}" type="pres">
      <dgm:prSet presAssocID="{9FD9C1A9-A569-41A4-AA6F-BA337F61E2FC}" presName="cycle" presStyleCnt="0"/>
      <dgm:spPr/>
    </dgm:pt>
    <dgm:pt modelId="{D041071B-F545-4592-8B2A-E14FB46F4412}" type="pres">
      <dgm:prSet presAssocID="{9FD9C1A9-A569-41A4-AA6F-BA337F61E2FC}" presName="srcNode" presStyleLbl="node1" presStyleIdx="0" presStyleCnt="3"/>
      <dgm:spPr/>
    </dgm:pt>
    <dgm:pt modelId="{72B70EA5-959E-4B89-A553-DC49F498DC9C}" type="pres">
      <dgm:prSet presAssocID="{9FD9C1A9-A569-41A4-AA6F-BA337F61E2FC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82530-FDC5-45E5-AB42-0A594B4FFD16}" type="pres">
      <dgm:prSet presAssocID="{9FD9C1A9-A569-41A4-AA6F-BA337F61E2FC}" presName="extraNode" presStyleLbl="node1" presStyleIdx="0" presStyleCnt="3"/>
      <dgm:spPr/>
    </dgm:pt>
    <dgm:pt modelId="{6BF2A87B-B3EA-4F49-928B-BF4D36376134}" type="pres">
      <dgm:prSet presAssocID="{9FD9C1A9-A569-41A4-AA6F-BA337F61E2FC}" presName="dstNode" presStyleLbl="node1" presStyleIdx="0" presStyleCnt="3"/>
      <dgm:spPr/>
    </dgm:pt>
    <dgm:pt modelId="{13AB55D7-526F-4D3F-A974-05F38D79FCFF}" type="pres">
      <dgm:prSet presAssocID="{F24980DB-7593-4F07-97D7-C0E0E7156184}" presName="text_1" presStyleLbl="node1" presStyleIdx="0" presStyleCnt="3" custScaleX="83799" custLinFactNeighborX="-1311" custLinFactNeighborY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6997-0FD4-4368-9B99-91AA7790AF47}" type="pres">
      <dgm:prSet presAssocID="{F24980DB-7593-4F07-97D7-C0E0E7156184}" presName="accent_1" presStyleCnt="0"/>
      <dgm:spPr/>
    </dgm:pt>
    <dgm:pt modelId="{A7ADC3FF-3B64-4FCF-9E42-406C924ACC61}" type="pres">
      <dgm:prSet presAssocID="{F24980DB-7593-4F07-97D7-C0E0E7156184}" presName="accentRepeatNode" presStyleLbl="solidFgAcc1" presStyleIdx="0" presStyleCnt="3" custScaleX="172092" custScaleY="109473"/>
      <dgm:spPr/>
    </dgm:pt>
    <dgm:pt modelId="{14D2EEAA-9541-4DC8-98B3-6F0EE367059A}" type="pres">
      <dgm:prSet presAssocID="{EF530B53-3607-47A0-AF9D-022B2E153952}" presName="text_2" presStyleLbl="node1" presStyleIdx="1" presStyleCnt="3" custScaleX="86721" custLinFactNeighborX="-2609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3E66-C3D2-4CCB-A085-DF3BB9CA513A}" type="pres">
      <dgm:prSet presAssocID="{EF530B53-3607-47A0-AF9D-022B2E153952}" presName="accent_2" presStyleCnt="0"/>
      <dgm:spPr/>
    </dgm:pt>
    <dgm:pt modelId="{CE1A4281-B659-4B25-9C00-9C392FDB3944}" type="pres">
      <dgm:prSet presAssocID="{EF530B53-3607-47A0-AF9D-022B2E153952}" presName="accentRepeatNode" presStyleLbl="solidFgAcc1" presStyleIdx="1" presStyleCnt="3" custScaleX="179983" custLinFactNeighborX="-25000" custLinFactNeighborY="-2105"/>
      <dgm:spPr/>
    </dgm:pt>
    <dgm:pt modelId="{26939E39-5FCA-41F1-B592-3A2FB779B610}" type="pres">
      <dgm:prSet presAssocID="{7023E801-BE87-4E46-9149-D17D898CA37E}" presName="text_3" presStyleLbl="node1" presStyleIdx="2" presStyleCnt="3" custScaleX="86421" custScaleY="154846" custLinFactNeighborX="-1637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168E6-831C-4C2F-8FEF-B7C03FF1AE3C}" type="pres">
      <dgm:prSet presAssocID="{7023E801-BE87-4E46-9149-D17D898CA37E}" presName="accent_3" presStyleCnt="0"/>
      <dgm:spPr/>
    </dgm:pt>
    <dgm:pt modelId="{536BBF2F-63D1-464E-B54D-8AC3DC1C96E7}" type="pres">
      <dgm:prSet presAssocID="{7023E801-BE87-4E46-9149-D17D898CA37E}" presName="accentRepeatNode" presStyleLbl="solidFgAcc1" presStyleIdx="2" presStyleCnt="3" custScaleX="171823"/>
      <dgm:spPr/>
    </dgm:pt>
  </dgm:ptLst>
  <dgm:cxnLst>
    <dgm:cxn modelId="{FE7BC63C-B41C-4755-BBA7-D4EE5BED92F1}" type="presOf" srcId="{7023E801-BE87-4E46-9149-D17D898CA37E}" destId="{26939E39-5FCA-41F1-B592-3A2FB779B610}" srcOrd="0" destOrd="0" presId="urn:microsoft.com/office/officeart/2008/layout/VerticalCurvedList"/>
    <dgm:cxn modelId="{CCC5F23E-38E8-4A05-A5C8-1EDED12EB088}" type="presOf" srcId="{DEE38D3A-86B0-4E1B-A2DE-5BD7DB43C30F}" destId="{72B70EA5-959E-4B89-A553-DC49F498DC9C}" srcOrd="0" destOrd="0" presId="urn:microsoft.com/office/officeart/2008/layout/VerticalCurvedList"/>
    <dgm:cxn modelId="{50CD9208-3F94-4763-A5CE-B956FEC3FCC7}" type="presOf" srcId="{F24980DB-7593-4F07-97D7-C0E0E7156184}" destId="{13AB55D7-526F-4D3F-A974-05F38D79FCFF}" srcOrd="0" destOrd="0" presId="urn:microsoft.com/office/officeart/2008/layout/VerticalCurvedList"/>
    <dgm:cxn modelId="{9F46218A-F6CF-45AE-9257-CD808409ABEE}" srcId="{9FD9C1A9-A569-41A4-AA6F-BA337F61E2FC}" destId="{EF530B53-3607-47A0-AF9D-022B2E153952}" srcOrd="1" destOrd="0" parTransId="{4A45749E-B702-4B9E-998B-8CB0258234B0}" sibTransId="{D7D86A87-091C-4297-972C-1DE7CA22130F}"/>
    <dgm:cxn modelId="{D3A9C5BB-F734-4BFC-82F3-2A2E1F5F6CD1}" srcId="{9FD9C1A9-A569-41A4-AA6F-BA337F61E2FC}" destId="{7023E801-BE87-4E46-9149-D17D898CA37E}" srcOrd="2" destOrd="0" parTransId="{9E9061DB-04AD-4C59-86C7-B24B87101DA4}" sibTransId="{7AEDFED6-157E-4873-A437-CD0754817878}"/>
    <dgm:cxn modelId="{31196661-FA61-48BA-9386-317B82B3CA0A}" type="presOf" srcId="{9FD9C1A9-A569-41A4-AA6F-BA337F61E2FC}" destId="{72A6B5EC-C27B-479C-8530-2EEA70BA55E4}" srcOrd="0" destOrd="0" presId="urn:microsoft.com/office/officeart/2008/layout/VerticalCurvedList"/>
    <dgm:cxn modelId="{23D16AFB-8C28-4AF4-9C04-1CEDB47FA270}" type="presOf" srcId="{EF530B53-3607-47A0-AF9D-022B2E153952}" destId="{14D2EEAA-9541-4DC8-98B3-6F0EE367059A}" srcOrd="0" destOrd="0" presId="urn:microsoft.com/office/officeart/2008/layout/VerticalCurvedList"/>
    <dgm:cxn modelId="{E7C7EFEF-DFB7-4E73-8348-4223FA8144DA}" srcId="{9FD9C1A9-A569-41A4-AA6F-BA337F61E2FC}" destId="{F24980DB-7593-4F07-97D7-C0E0E7156184}" srcOrd="0" destOrd="0" parTransId="{29439C21-AD42-4220-90DF-3D4799DF6ECD}" sibTransId="{DEE38D3A-86B0-4E1B-A2DE-5BD7DB43C30F}"/>
    <dgm:cxn modelId="{A0473BAB-A937-451C-A384-12D35E159B36}" type="presParOf" srcId="{72A6B5EC-C27B-479C-8530-2EEA70BA55E4}" destId="{339EFFED-9D94-4B55-B042-FDCCE477BC36}" srcOrd="0" destOrd="0" presId="urn:microsoft.com/office/officeart/2008/layout/VerticalCurvedList"/>
    <dgm:cxn modelId="{1E138670-6AC4-49B4-AFFA-F8DB8E6DC6E7}" type="presParOf" srcId="{339EFFED-9D94-4B55-B042-FDCCE477BC36}" destId="{FC045464-9946-4F21-B568-BD2D0C503143}" srcOrd="0" destOrd="0" presId="urn:microsoft.com/office/officeart/2008/layout/VerticalCurvedList"/>
    <dgm:cxn modelId="{ABD6C61C-2F7C-477C-85B1-003E846DEF59}" type="presParOf" srcId="{FC045464-9946-4F21-B568-BD2D0C503143}" destId="{D041071B-F545-4592-8B2A-E14FB46F4412}" srcOrd="0" destOrd="0" presId="urn:microsoft.com/office/officeart/2008/layout/VerticalCurvedList"/>
    <dgm:cxn modelId="{FBAC5D5D-D223-477A-BF20-677B138DEB4A}" type="presParOf" srcId="{FC045464-9946-4F21-B568-BD2D0C503143}" destId="{72B70EA5-959E-4B89-A553-DC49F498DC9C}" srcOrd="1" destOrd="0" presId="urn:microsoft.com/office/officeart/2008/layout/VerticalCurvedList"/>
    <dgm:cxn modelId="{4AA8C25F-416F-481B-B018-BDD732C3FCE3}" type="presParOf" srcId="{FC045464-9946-4F21-B568-BD2D0C503143}" destId="{26F82530-FDC5-45E5-AB42-0A594B4FFD16}" srcOrd="2" destOrd="0" presId="urn:microsoft.com/office/officeart/2008/layout/VerticalCurvedList"/>
    <dgm:cxn modelId="{A07BF44D-7FF0-453C-9183-3E66C3C174A8}" type="presParOf" srcId="{FC045464-9946-4F21-B568-BD2D0C503143}" destId="{6BF2A87B-B3EA-4F49-928B-BF4D36376134}" srcOrd="3" destOrd="0" presId="urn:microsoft.com/office/officeart/2008/layout/VerticalCurvedList"/>
    <dgm:cxn modelId="{29829F1E-D58C-4412-B54A-A17436FF21BE}" type="presParOf" srcId="{339EFFED-9D94-4B55-B042-FDCCE477BC36}" destId="{13AB55D7-526F-4D3F-A974-05F38D79FCFF}" srcOrd="1" destOrd="0" presId="urn:microsoft.com/office/officeart/2008/layout/VerticalCurvedList"/>
    <dgm:cxn modelId="{C1A19AB3-3384-411D-8BCD-67E391A77E2D}" type="presParOf" srcId="{339EFFED-9D94-4B55-B042-FDCCE477BC36}" destId="{9ED56997-0FD4-4368-9B99-91AA7790AF47}" srcOrd="2" destOrd="0" presId="urn:microsoft.com/office/officeart/2008/layout/VerticalCurvedList"/>
    <dgm:cxn modelId="{EF2F636E-69B5-417E-9E98-6FA145E4480B}" type="presParOf" srcId="{9ED56997-0FD4-4368-9B99-91AA7790AF47}" destId="{A7ADC3FF-3B64-4FCF-9E42-406C924ACC61}" srcOrd="0" destOrd="0" presId="urn:microsoft.com/office/officeart/2008/layout/VerticalCurvedList"/>
    <dgm:cxn modelId="{43261AF8-BDEC-4E29-B976-152DD2B6DADC}" type="presParOf" srcId="{339EFFED-9D94-4B55-B042-FDCCE477BC36}" destId="{14D2EEAA-9541-4DC8-98B3-6F0EE367059A}" srcOrd="3" destOrd="0" presId="urn:microsoft.com/office/officeart/2008/layout/VerticalCurvedList"/>
    <dgm:cxn modelId="{B20E25C3-BB42-4E85-A184-B4FFC4C0BB1B}" type="presParOf" srcId="{339EFFED-9D94-4B55-B042-FDCCE477BC36}" destId="{B9693E66-C3D2-4CCB-A085-DF3BB9CA513A}" srcOrd="4" destOrd="0" presId="urn:microsoft.com/office/officeart/2008/layout/VerticalCurvedList"/>
    <dgm:cxn modelId="{53D0A73E-A842-40A5-9249-D0358848DB75}" type="presParOf" srcId="{B9693E66-C3D2-4CCB-A085-DF3BB9CA513A}" destId="{CE1A4281-B659-4B25-9C00-9C392FDB3944}" srcOrd="0" destOrd="0" presId="urn:microsoft.com/office/officeart/2008/layout/VerticalCurvedList"/>
    <dgm:cxn modelId="{6E77095D-CE63-4247-9314-3FDBCF412AD2}" type="presParOf" srcId="{339EFFED-9D94-4B55-B042-FDCCE477BC36}" destId="{26939E39-5FCA-41F1-B592-3A2FB779B610}" srcOrd="5" destOrd="0" presId="urn:microsoft.com/office/officeart/2008/layout/VerticalCurvedList"/>
    <dgm:cxn modelId="{C445EC31-1B1E-4278-BA33-231983F2D329}" type="presParOf" srcId="{339EFFED-9D94-4B55-B042-FDCCE477BC36}" destId="{927168E6-831C-4C2F-8FEF-B7C03FF1AE3C}" srcOrd="6" destOrd="0" presId="urn:microsoft.com/office/officeart/2008/layout/VerticalCurvedList"/>
    <dgm:cxn modelId="{194EF976-B162-4DBB-B01A-C51B726A87EC}" type="presParOf" srcId="{927168E6-831C-4C2F-8FEF-B7C03FF1AE3C}" destId="{536BBF2F-63D1-464E-B54D-8AC3DC1C9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52E0-4D15-499C-A06B-989551F952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B47D6-9BC7-4FC6-95DC-9E804EFD6ABB}">
      <dgm:prSet phldrT="[Текст]" custT="1"/>
      <dgm:spPr/>
      <dgm:t>
        <a:bodyPr/>
        <a:lstStyle/>
        <a:p>
          <a:r>
            <a:rPr lang="ru-RU" sz="18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dirty="0"/>
        </a:p>
      </dgm:t>
    </dgm:pt>
    <dgm:pt modelId="{E06F1D0C-7FB9-4C02-A558-75335965AB75}" type="parTrans" cxnId="{9F1F09CF-315B-4219-90D2-D6943ABAD257}">
      <dgm:prSet/>
      <dgm:spPr/>
      <dgm:t>
        <a:bodyPr/>
        <a:lstStyle/>
        <a:p>
          <a:endParaRPr lang="ru-RU"/>
        </a:p>
      </dgm:t>
    </dgm:pt>
    <dgm:pt modelId="{59A97202-CB89-4DA2-82C9-31ACF933FCAC}" type="sibTrans" cxnId="{9F1F09CF-315B-4219-90D2-D6943ABAD257}">
      <dgm:prSet/>
      <dgm:spPr/>
      <dgm:t>
        <a:bodyPr/>
        <a:lstStyle/>
        <a:p>
          <a:endParaRPr lang="ru-RU"/>
        </a:p>
      </dgm:t>
    </dgm:pt>
    <dgm:pt modelId="{F19724C9-1C3C-430A-827E-FE4F19AD206D}">
      <dgm:prSet phldrT="[Текст]" custT="1"/>
      <dgm:spPr/>
      <dgm:t>
        <a:bodyPr/>
        <a:lstStyle/>
        <a:p>
          <a:r>
            <a:rPr lang="ru-RU" sz="1800" dirty="0" smtClean="0"/>
            <a:t>По государственным (муниципальным) программам – «программная» структура расходов</a:t>
          </a:r>
          <a:endParaRPr lang="ru-RU" sz="1800" dirty="0"/>
        </a:p>
      </dgm:t>
    </dgm:pt>
    <dgm:pt modelId="{C60C3072-49D8-4B21-8062-4B4977FEF226}" type="parTrans" cxnId="{F72D876B-0B49-48C9-A0BA-CDC55104F5F1}">
      <dgm:prSet/>
      <dgm:spPr/>
      <dgm:t>
        <a:bodyPr/>
        <a:lstStyle/>
        <a:p>
          <a:endParaRPr lang="ru-RU"/>
        </a:p>
      </dgm:t>
    </dgm:pt>
    <dgm:pt modelId="{4102CB9F-A59B-453F-86AF-43F5FDAA9C20}" type="sibTrans" cxnId="{F72D876B-0B49-48C9-A0BA-CDC55104F5F1}">
      <dgm:prSet/>
      <dgm:spPr/>
      <dgm:t>
        <a:bodyPr/>
        <a:lstStyle/>
        <a:p>
          <a:endParaRPr lang="ru-RU"/>
        </a:p>
      </dgm:t>
    </dgm:pt>
    <dgm:pt modelId="{4919B71A-D9D5-42FC-AA98-3E72CACD773D}">
      <dgm:prSet phldrT="[Текст]" custT="1"/>
      <dgm:spPr/>
      <dgm:t>
        <a:bodyPr/>
        <a:lstStyle/>
        <a:p>
          <a:r>
            <a:rPr lang="ru-RU" sz="1800" dirty="0" smtClean="0"/>
            <a:t>По ведомствам – «ведомственная» структура расходов</a:t>
          </a:r>
          <a:endParaRPr lang="ru-RU" sz="1800" dirty="0"/>
        </a:p>
      </dgm:t>
    </dgm:pt>
    <dgm:pt modelId="{5FED6818-583E-4C61-96C8-5FD11F967B2B}" type="parTrans" cxnId="{DBDF75C9-D89C-4860-80A4-E9058FA6B652}">
      <dgm:prSet/>
      <dgm:spPr/>
      <dgm:t>
        <a:bodyPr/>
        <a:lstStyle/>
        <a:p>
          <a:endParaRPr lang="ru-RU"/>
        </a:p>
      </dgm:t>
    </dgm:pt>
    <dgm:pt modelId="{02AC00B9-0641-4EDC-8D12-167EB7EA1A2C}" type="sibTrans" cxnId="{DBDF75C9-D89C-4860-80A4-E9058FA6B652}">
      <dgm:prSet/>
      <dgm:spPr/>
      <dgm:t>
        <a:bodyPr/>
        <a:lstStyle/>
        <a:p>
          <a:endParaRPr lang="ru-RU"/>
        </a:p>
      </dgm:t>
    </dgm:pt>
    <dgm:pt modelId="{2FA4523A-87FA-4D23-9C2E-F43C37B47BEF}" type="pres">
      <dgm:prSet presAssocID="{DCDF52E0-4D15-499C-A06B-989551F95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DCAC4-5EE0-43CC-B1C1-4106D0704C70}" type="pres">
      <dgm:prSet presAssocID="{88CB47D6-9BC7-4FC6-95DC-9E804EFD6ABB}" presName="composite" presStyleCnt="0"/>
      <dgm:spPr/>
    </dgm:pt>
    <dgm:pt modelId="{2844735D-4BA4-4779-8B0B-3686D051B664}" type="pres">
      <dgm:prSet presAssocID="{88CB47D6-9BC7-4FC6-95DC-9E804EFD6ABB}" presName="LShape" presStyleLbl="alignNode1" presStyleIdx="0" presStyleCnt="5"/>
      <dgm:spPr/>
    </dgm:pt>
    <dgm:pt modelId="{7EE5397E-4468-409C-B10D-29148ADBF205}" type="pres">
      <dgm:prSet presAssocID="{88CB47D6-9BC7-4FC6-95DC-9E804EFD6A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2A25-2D81-486A-83F6-4141C2709CE1}" type="pres">
      <dgm:prSet presAssocID="{88CB47D6-9BC7-4FC6-95DC-9E804EFD6ABB}" presName="Triangle" presStyleLbl="alignNode1" presStyleIdx="1" presStyleCnt="5"/>
      <dgm:spPr/>
    </dgm:pt>
    <dgm:pt modelId="{3454166C-B0B0-444A-9E33-8F6FDA04A55A}" type="pres">
      <dgm:prSet presAssocID="{59A97202-CB89-4DA2-82C9-31ACF933FCAC}" presName="sibTrans" presStyleCnt="0"/>
      <dgm:spPr/>
    </dgm:pt>
    <dgm:pt modelId="{73495C69-4F1E-4F53-A7EC-917B5AEB8D48}" type="pres">
      <dgm:prSet presAssocID="{59A97202-CB89-4DA2-82C9-31ACF933FCAC}" presName="space" presStyleCnt="0"/>
      <dgm:spPr/>
    </dgm:pt>
    <dgm:pt modelId="{EABDC9B9-F780-4FEA-8B0B-5CAA3D15414C}" type="pres">
      <dgm:prSet presAssocID="{F19724C9-1C3C-430A-827E-FE4F19AD206D}" presName="composite" presStyleCnt="0"/>
      <dgm:spPr/>
    </dgm:pt>
    <dgm:pt modelId="{25E26484-2824-4BAA-B111-B5C5F1913531}" type="pres">
      <dgm:prSet presAssocID="{F19724C9-1C3C-430A-827E-FE4F19AD206D}" presName="LShape" presStyleLbl="alignNode1" presStyleIdx="2" presStyleCnt="5"/>
      <dgm:spPr/>
    </dgm:pt>
    <dgm:pt modelId="{55E5DABF-A662-4B2B-ABE9-E46E0B8F7FB3}" type="pres">
      <dgm:prSet presAssocID="{F19724C9-1C3C-430A-827E-FE4F19AD20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58E-5F4A-4B2C-A511-1FF79FDB2C41}" type="pres">
      <dgm:prSet presAssocID="{F19724C9-1C3C-430A-827E-FE4F19AD206D}" presName="Triangle" presStyleLbl="alignNode1" presStyleIdx="3" presStyleCnt="5"/>
      <dgm:spPr/>
    </dgm:pt>
    <dgm:pt modelId="{027D58B2-2875-45AB-96FE-967CD69B1E2E}" type="pres">
      <dgm:prSet presAssocID="{4102CB9F-A59B-453F-86AF-43F5FDAA9C20}" presName="sibTrans" presStyleCnt="0"/>
      <dgm:spPr/>
    </dgm:pt>
    <dgm:pt modelId="{326B6FC8-5FA2-49DE-BB78-32392E612C23}" type="pres">
      <dgm:prSet presAssocID="{4102CB9F-A59B-453F-86AF-43F5FDAA9C20}" presName="space" presStyleCnt="0"/>
      <dgm:spPr/>
    </dgm:pt>
    <dgm:pt modelId="{B65CBE43-49B4-4B88-B525-D8973B084E87}" type="pres">
      <dgm:prSet presAssocID="{4919B71A-D9D5-42FC-AA98-3E72CACD773D}" presName="composite" presStyleCnt="0"/>
      <dgm:spPr/>
    </dgm:pt>
    <dgm:pt modelId="{26CA2954-1B8A-4499-B61E-57971AAA5576}" type="pres">
      <dgm:prSet presAssocID="{4919B71A-D9D5-42FC-AA98-3E72CACD773D}" presName="LShape" presStyleLbl="alignNode1" presStyleIdx="4" presStyleCnt="5"/>
      <dgm:spPr/>
    </dgm:pt>
    <dgm:pt modelId="{CCBB6C73-9187-4426-9BDC-1806B8468E05}" type="pres">
      <dgm:prSet presAssocID="{4919B71A-D9D5-42FC-AA98-3E72CACD7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7997D-C75D-498C-8BD9-D8FAC31262EC}" type="presOf" srcId="{4919B71A-D9D5-42FC-AA98-3E72CACD773D}" destId="{CCBB6C73-9187-4426-9BDC-1806B8468E05}" srcOrd="0" destOrd="0" presId="urn:microsoft.com/office/officeart/2009/3/layout/StepUpProcess"/>
    <dgm:cxn modelId="{DBDF75C9-D89C-4860-80A4-E9058FA6B652}" srcId="{DCDF52E0-4D15-499C-A06B-989551F95223}" destId="{4919B71A-D9D5-42FC-AA98-3E72CACD773D}" srcOrd="2" destOrd="0" parTransId="{5FED6818-583E-4C61-96C8-5FD11F967B2B}" sibTransId="{02AC00B9-0641-4EDC-8D12-167EB7EA1A2C}"/>
    <dgm:cxn modelId="{FD8D9D47-155D-4F94-A80C-F0F47A4365CC}" type="presOf" srcId="{DCDF52E0-4D15-499C-A06B-989551F95223}" destId="{2FA4523A-87FA-4D23-9C2E-F43C37B47BEF}" srcOrd="0" destOrd="0" presId="urn:microsoft.com/office/officeart/2009/3/layout/StepUpProcess"/>
    <dgm:cxn modelId="{F72D876B-0B49-48C9-A0BA-CDC55104F5F1}" srcId="{DCDF52E0-4D15-499C-A06B-989551F95223}" destId="{F19724C9-1C3C-430A-827E-FE4F19AD206D}" srcOrd="1" destOrd="0" parTransId="{C60C3072-49D8-4B21-8062-4B4977FEF226}" sibTransId="{4102CB9F-A59B-453F-86AF-43F5FDAA9C20}"/>
    <dgm:cxn modelId="{7FB76E0B-38FE-43C9-A74B-4845BD927AF5}" type="presOf" srcId="{88CB47D6-9BC7-4FC6-95DC-9E804EFD6ABB}" destId="{7EE5397E-4468-409C-B10D-29148ADBF205}" srcOrd="0" destOrd="0" presId="urn:microsoft.com/office/officeart/2009/3/layout/StepUpProcess"/>
    <dgm:cxn modelId="{9F1F09CF-315B-4219-90D2-D6943ABAD257}" srcId="{DCDF52E0-4D15-499C-A06B-989551F95223}" destId="{88CB47D6-9BC7-4FC6-95DC-9E804EFD6ABB}" srcOrd="0" destOrd="0" parTransId="{E06F1D0C-7FB9-4C02-A558-75335965AB75}" sibTransId="{59A97202-CB89-4DA2-82C9-31ACF933FCAC}"/>
    <dgm:cxn modelId="{EF97D0D3-D99C-462E-BD0B-BA51AD0E0E8C}" type="presOf" srcId="{F19724C9-1C3C-430A-827E-FE4F19AD206D}" destId="{55E5DABF-A662-4B2B-ABE9-E46E0B8F7FB3}" srcOrd="0" destOrd="0" presId="urn:microsoft.com/office/officeart/2009/3/layout/StepUpProcess"/>
    <dgm:cxn modelId="{842DFEC5-7AFF-4DC4-82DD-2A2BA2760C6D}" type="presParOf" srcId="{2FA4523A-87FA-4D23-9C2E-F43C37B47BEF}" destId="{D1ADCAC4-5EE0-43CC-B1C1-4106D0704C70}" srcOrd="0" destOrd="0" presId="urn:microsoft.com/office/officeart/2009/3/layout/StepUpProcess"/>
    <dgm:cxn modelId="{1AADE9A3-F20F-42D8-8DC0-FBCCC05ACD20}" type="presParOf" srcId="{D1ADCAC4-5EE0-43CC-B1C1-4106D0704C70}" destId="{2844735D-4BA4-4779-8B0B-3686D051B664}" srcOrd="0" destOrd="0" presId="urn:microsoft.com/office/officeart/2009/3/layout/StepUpProcess"/>
    <dgm:cxn modelId="{391FCA98-0897-473F-B372-A8A36F5F3427}" type="presParOf" srcId="{D1ADCAC4-5EE0-43CC-B1C1-4106D0704C70}" destId="{7EE5397E-4468-409C-B10D-29148ADBF205}" srcOrd="1" destOrd="0" presId="urn:microsoft.com/office/officeart/2009/3/layout/StepUpProcess"/>
    <dgm:cxn modelId="{63C5B68E-2BAA-4129-868B-9EB1A4A882B9}" type="presParOf" srcId="{D1ADCAC4-5EE0-43CC-B1C1-4106D0704C70}" destId="{D9E82A25-2D81-486A-83F6-4141C2709CE1}" srcOrd="2" destOrd="0" presId="urn:microsoft.com/office/officeart/2009/3/layout/StepUpProcess"/>
    <dgm:cxn modelId="{CE7B5C24-A69E-419D-9687-5B7A43B42846}" type="presParOf" srcId="{2FA4523A-87FA-4D23-9C2E-F43C37B47BEF}" destId="{3454166C-B0B0-444A-9E33-8F6FDA04A55A}" srcOrd="1" destOrd="0" presId="urn:microsoft.com/office/officeart/2009/3/layout/StepUpProcess"/>
    <dgm:cxn modelId="{F1497F77-9C92-4E47-8FD7-3609FD2024D4}" type="presParOf" srcId="{3454166C-B0B0-444A-9E33-8F6FDA04A55A}" destId="{73495C69-4F1E-4F53-A7EC-917B5AEB8D48}" srcOrd="0" destOrd="0" presId="urn:microsoft.com/office/officeart/2009/3/layout/StepUpProcess"/>
    <dgm:cxn modelId="{A6B02590-0F02-44B4-8AFB-ADC1EB2D8728}" type="presParOf" srcId="{2FA4523A-87FA-4D23-9C2E-F43C37B47BEF}" destId="{EABDC9B9-F780-4FEA-8B0B-5CAA3D15414C}" srcOrd="2" destOrd="0" presId="urn:microsoft.com/office/officeart/2009/3/layout/StepUpProcess"/>
    <dgm:cxn modelId="{F32F003D-AF65-46C2-881B-0EB06EA88F1F}" type="presParOf" srcId="{EABDC9B9-F780-4FEA-8B0B-5CAA3D15414C}" destId="{25E26484-2824-4BAA-B111-B5C5F1913531}" srcOrd="0" destOrd="0" presId="urn:microsoft.com/office/officeart/2009/3/layout/StepUpProcess"/>
    <dgm:cxn modelId="{9DE9ABED-B04A-4FF9-BB6C-631E4EE24E9F}" type="presParOf" srcId="{EABDC9B9-F780-4FEA-8B0B-5CAA3D15414C}" destId="{55E5DABF-A662-4B2B-ABE9-E46E0B8F7FB3}" srcOrd="1" destOrd="0" presId="urn:microsoft.com/office/officeart/2009/3/layout/StepUpProcess"/>
    <dgm:cxn modelId="{90DB48A2-003C-434D-A09C-5DC5E96F36D7}" type="presParOf" srcId="{EABDC9B9-F780-4FEA-8B0B-5CAA3D15414C}" destId="{0537D58E-5F4A-4B2C-A511-1FF79FDB2C41}" srcOrd="2" destOrd="0" presId="urn:microsoft.com/office/officeart/2009/3/layout/StepUpProcess"/>
    <dgm:cxn modelId="{B5E69E0B-FE3F-4B41-A347-631F6D567CAA}" type="presParOf" srcId="{2FA4523A-87FA-4D23-9C2E-F43C37B47BEF}" destId="{027D58B2-2875-45AB-96FE-967CD69B1E2E}" srcOrd="3" destOrd="0" presId="urn:microsoft.com/office/officeart/2009/3/layout/StepUpProcess"/>
    <dgm:cxn modelId="{582D9F46-EB74-492F-84F1-85C856446693}" type="presParOf" srcId="{027D58B2-2875-45AB-96FE-967CD69B1E2E}" destId="{326B6FC8-5FA2-49DE-BB78-32392E612C23}" srcOrd="0" destOrd="0" presId="urn:microsoft.com/office/officeart/2009/3/layout/StepUpProcess"/>
    <dgm:cxn modelId="{37DAB175-1CE6-4573-9EB6-A72B5721EB79}" type="presParOf" srcId="{2FA4523A-87FA-4D23-9C2E-F43C37B47BEF}" destId="{B65CBE43-49B4-4B88-B525-D8973B084E87}" srcOrd="4" destOrd="0" presId="urn:microsoft.com/office/officeart/2009/3/layout/StepUpProcess"/>
    <dgm:cxn modelId="{717F0B6B-D4D4-4839-83FB-1E2CCF36CB9D}" type="presParOf" srcId="{B65CBE43-49B4-4B88-B525-D8973B084E87}" destId="{26CA2954-1B8A-4499-B61E-57971AAA5576}" srcOrd="0" destOrd="0" presId="urn:microsoft.com/office/officeart/2009/3/layout/StepUpProcess"/>
    <dgm:cxn modelId="{B06E0CF9-7475-4E78-8772-4A27F1411F16}" type="presParOf" srcId="{B65CBE43-49B4-4B88-B525-D8973B084E87}" destId="{CCBB6C73-9187-4426-9BDC-1806B8468E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AE92-381C-415F-8BD0-AD381EB9753D}">
      <dsp:nvSpPr>
        <dsp:cNvPr id="0" name=""/>
        <dsp:cNvSpPr/>
      </dsp:nvSpPr>
      <dsp:spPr>
        <a:xfrm>
          <a:off x="4047804" y="906"/>
          <a:ext cx="6443287" cy="1511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kern="1200" dirty="0"/>
        </a:p>
      </dsp:txBody>
      <dsp:txXfrm>
        <a:off x="4047804" y="189845"/>
        <a:ext cx="5876471" cy="1133632"/>
      </dsp:txXfrm>
    </dsp:sp>
    <dsp:sp modelId="{3F0D8C03-D47A-4D91-978C-9D74E528DD8F}">
      <dsp:nvSpPr>
        <dsp:cNvPr id="0" name=""/>
        <dsp:cNvSpPr/>
      </dsp:nvSpPr>
      <dsp:spPr>
        <a:xfrm>
          <a:off x="0" y="101250"/>
          <a:ext cx="3718496" cy="119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58145" y="159395"/>
        <a:ext cx="3602206" cy="1074811"/>
      </dsp:txXfrm>
    </dsp:sp>
    <dsp:sp modelId="{124A9AAE-B602-4B1F-B936-78D14F1AFD3A}">
      <dsp:nvSpPr>
        <dsp:cNvPr id="0" name=""/>
        <dsp:cNvSpPr/>
      </dsp:nvSpPr>
      <dsp:spPr>
        <a:xfrm>
          <a:off x="3976037" y="1561944"/>
          <a:ext cx="6485899" cy="141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kern="1200" dirty="0"/>
        </a:p>
      </dsp:txBody>
      <dsp:txXfrm>
        <a:off x="3976037" y="1738611"/>
        <a:ext cx="5955897" cy="1060005"/>
      </dsp:txXfrm>
    </dsp:sp>
    <dsp:sp modelId="{943355BD-F4B9-47E5-AAF1-4017AA20896B}">
      <dsp:nvSpPr>
        <dsp:cNvPr id="0" name=""/>
        <dsp:cNvSpPr/>
      </dsp:nvSpPr>
      <dsp:spPr>
        <a:xfrm>
          <a:off x="5326" y="1700790"/>
          <a:ext cx="3739337" cy="100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54427" y="1749891"/>
        <a:ext cx="3641135" cy="907631"/>
      </dsp:txXfrm>
    </dsp:sp>
    <dsp:sp modelId="{71D51EC1-E6B3-4F9A-B159-FB6B021DD046}">
      <dsp:nvSpPr>
        <dsp:cNvPr id="0" name=""/>
        <dsp:cNvSpPr/>
      </dsp:nvSpPr>
      <dsp:spPr>
        <a:xfrm>
          <a:off x="3908195" y="3005759"/>
          <a:ext cx="6485899" cy="1296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>
        <a:off x="3908195" y="3167789"/>
        <a:ext cx="5999809" cy="972181"/>
      </dsp:txXfrm>
    </dsp:sp>
    <dsp:sp modelId="{2D7C00C8-8D23-4427-9BAF-54AE57932815}">
      <dsp:nvSpPr>
        <dsp:cNvPr id="0" name=""/>
        <dsp:cNvSpPr/>
      </dsp:nvSpPr>
      <dsp:spPr>
        <a:xfrm>
          <a:off x="38750" y="3121153"/>
          <a:ext cx="3641876" cy="111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93308" y="3175711"/>
        <a:ext cx="3532760" cy="100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0EA5-959E-4B89-A553-DC49F498DC9C}">
      <dsp:nvSpPr>
        <dsp:cNvPr id="0" name=""/>
        <dsp:cNvSpPr/>
      </dsp:nvSpPr>
      <dsp:spPr>
        <a:xfrm>
          <a:off x="-4311657" y="-738118"/>
          <a:ext cx="5736227" cy="573622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55D7-526F-4D3F-A974-05F38D79FCFF}">
      <dsp:nvSpPr>
        <dsp:cNvPr id="0" name=""/>
        <dsp:cNvSpPr/>
      </dsp:nvSpPr>
      <dsp:spPr>
        <a:xfrm>
          <a:off x="1757339" y="430199"/>
          <a:ext cx="8159935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dotatio</a:t>
          </a:r>
          <a:r>
            <a:rPr lang="ru-RU" sz="1600" kern="12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kern="1200" dirty="0"/>
        </a:p>
      </dsp:txBody>
      <dsp:txXfrm>
        <a:off x="1757339" y="430199"/>
        <a:ext cx="8159935" cy="851998"/>
      </dsp:txXfrm>
    </dsp:sp>
    <dsp:sp modelId="{A7ADC3FF-3B64-4FCF-9E42-406C924ACC61}">
      <dsp:nvSpPr>
        <dsp:cNvPr id="0" name=""/>
        <dsp:cNvSpPr/>
      </dsp:nvSpPr>
      <dsp:spPr>
        <a:xfrm>
          <a:off x="179822" y="269055"/>
          <a:ext cx="1832775" cy="1165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EEAA-9541-4DC8-98B3-6F0EE367059A}">
      <dsp:nvSpPr>
        <dsp:cNvPr id="0" name=""/>
        <dsp:cNvSpPr/>
      </dsp:nvSpPr>
      <dsp:spPr>
        <a:xfrm>
          <a:off x="1785900" y="1681571"/>
          <a:ext cx="8175889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subsidium</a:t>
          </a:r>
          <a:r>
            <a:rPr lang="ru-RU" sz="1600" kern="1200" dirty="0" smtClean="0"/>
            <a:t> — помощь, поддержка. Межбюджетные трансферты, предоставляемые в целях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расходных обязательств нижестоящего бюджета</a:t>
          </a:r>
          <a:endParaRPr lang="ru-RU" sz="1600" kern="1200" dirty="0"/>
        </a:p>
      </dsp:txBody>
      <dsp:txXfrm>
        <a:off x="1785900" y="1681571"/>
        <a:ext cx="8175889" cy="851998"/>
      </dsp:txXfrm>
    </dsp:sp>
    <dsp:sp modelId="{CE1A4281-B659-4B25-9C00-9C392FDB3944}">
      <dsp:nvSpPr>
        <dsp:cNvPr id="0" name=""/>
        <dsp:cNvSpPr/>
      </dsp:nvSpPr>
      <dsp:spPr>
        <a:xfrm>
          <a:off x="181255" y="1575078"/>
          <a:ext cx="1916814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9E39-5FCA-41F1-B592-3A2FB779B610}">
      <dsp:nvSpPr>
        <dsp:cNvPr id="0" name=""/>
        <dsp:cNvSpPr/>
      </dsp:nvSpPr>
      <dsp:spPr>
        <a:xfrm>
          <a:off x="1597936" y="2730509"/>
          <a:ext cx="8415252" cy="131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subvenire</a:t>
          </a:r>
          <a:r>
            <a:rPr lang="ru-RU" sz="1600" kern="12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kern="1200" dirty="0"/>
        </a:p>
      </dsp:txBody>
      <dsp:txXfrm>
        <a:off x="1597936" y="2730509"/>
        <a:ext cx="8415252" cy="1319285"/>
      </dsp:txXfrm>
    </dsp:sp>
    <dsp:sp modelId="{536BBF2F-63D1-464E-B54D-8AC3DC1C96E7}">
      <dsp:nvSpPr>
        <dsp:cNvPr id="0" name=""/>
        <dsp:cNvSpPr/>
      </dsp:nvSpPr>
      <dsp:spPr>
        <a:xfrm>
          <a:off x="181255" y="2875493"/>
          <a:ext cx="1829911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735D-4BA4-4779-8B0B-3686D051B664}">
      <dsp:nvSpPr>
        <dsp:cNvPr id="0" name=""/>
        <dsp:cNvSpPr/>
      </dsp:nvSpPr>
      <dsp:spPr>
        <a:xfrm rot="5400000">
          <a:off x="535414" y="1112819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397E-4468-409C-B10D-29148ADBF205}">
      <dsp:nvSpPr>
        <dsp:cNvPr id="0" name=""/>
        <dsp:cNvSpPr/>
      </dsp:nvSpPr>
      <dsp:spPr>
        <a:xfrm>
          <a:off x="266244" y="1914519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kern="1200" dirty="0"/>
        </a:p>
      </dsp:txBody>
      <dsp:txXfrm>
        <a:off x="266244" y="1914519"/>
        <a:ext cx="2422412" cy="2123386"/>
      </dsp:txXfrm>
    </dsp:sp>
    <dsp:sp modelId="{D9E82A25-2D81-486A-83F6-4141C2709CE1}">
      <dsp:nvSpPr>
        <dsp:cNvPr id="0" name=""/>
        <dsp:cNvSpPr/>
      </dsp:nvSpPr>
      <dsp:spPr>
        <a:xfrm>
          <a:off x="2231597" y="915278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6484-2824-4BAA-B111-B5C5F1913531}">
      <dsp:nvSpPr>
        <dsp:cNvPr id="0" name=""/>
        <dsp:cNvSpPr/>
      </dsp:nvSpPr>
      <dsp:spPr>
        <a:xfrm rot="5400000">
          <a:off x="3500920" y="379001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DABF-A662-4B2B-ABE9-E46E0B8F7FB3}">
      <dsp:nvSpPr>
        <dsp:cNvPr id="0" name=""/>
        <dsp:cNvSpPr/>
      </dsp:nvSpPr>
      <dsp:spPr>
        <a:xfrm>
          <a:off x="3231750" y="1180702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государственным (муниципальным) программам – «программная» структура расходов</a:t>
          </a:r>
          <a:endParaRPr lang="ru-RU" sz="1800" kern="1200" dirty="0"/>
        </a:p>
      </dsp:txBody>
      <dsp:txXfrm>
        <a:off x="3231750" y="1180702"/>
        <a:ext cx="2422412" cy="2123386"/>
      </dsp:txXfrm>
    </dsp:sp>
    <dsp:sp modelId="{0537D58E-5F4A-4B2C-A511-1FF79FDB2C41}">
      <dsp:nvSpPr>
        <dsp:cNvPr id="0" name=""/>
        <dsp:cNvSpPr/>
      </dsp:nvSpPr>
      <dsp:spPr>
        <a:xfrm>
          <a:off x="5197104" y="181461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2954-1B8A-4499-B61E-57971AAA5576}">
      <dsp:nvSpPr>
        <dsp:cNvPr id="0" name=""/>
        <dsp:cNvSpPr/>
      </dsp:nvSpPr>
      <dsp:spPr>
        <a:xfrm rot="5400000">
          <a:off x="6466427" y="-354815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C73-9187-4426-9BDC-1806B8468E05}">
      <dsp:nvSpPr>
        <dsp:cNvPr id="0" name=""/>
        <dsp:cNvSpPr/>
      </dsp:nvSpPr>
      <dsp:spPr>
        <a:xfrm>
          <a:off x="6197256" y="446884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ведомствам – «ведомственная» структура расходов</a:t>
          </a:r>
          <a:endParaRPr lang="ru-RU" sz="1800" kern="1200" dirty="0"/>
        </a:p>
      </dsp:txBody>
      <dsp:txXfrm>
        <a:off x="6197256" y="446884"/>
        <a:ext cx="2422412" cy="212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017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261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28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65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8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254" y="199751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Бюджет для граждан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253" y="1711902"/>
            <a:ext cx="9973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Подготовлен на основании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проекта решения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Думы Угличского муниципального района «О бюджете Угличского муниципального района на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2023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 и на плановый период  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2024-2025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Угличского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района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883790"/>
              </p:ext>
            </p:extLst>
          </p:nvPr>
        </p:nvGraphicFramePr>
        <p:xfrm>
          <a:off x="588264" y="1901319"/>
          <a:ext cx="10917935" cy="48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898">
                  <a:extLst>
                    <a:ext uri="{9D8B030D-6E8A-4147-A177-3AD203B41FA5}">
                      <a16:colId xmlns:a16="http://schemas.microsoft.com/office/drawing/2014/main" xmlns="" val="3084834204"/>
                    </a:ext>
                  </a:extLst>
                </a:gridCol>
                <a:gridCol w="2030648">
                  <a:extLst>
                    <a:ext uri="{9D8B030D-6E8A-4147-A177-3AD203B41FA5}">
                      <a16:colId xmlns:a16="http://schemas.microsoft.com/office/drawing/2014/main" xmlns="" val="1647666238"/>
                    </a:ext>
                  </a:extLst>
                </a:gridCol>
                <a:gridCol w="1794553">
                  <a:extLst>
                    <a:ext uri="{9D8B030D-6E8A-4147-A177-3AD203B41FA5}">
                      <a16:colId xmlns:a16="http://schemas.microsoft.com/office/drawing/2014/main" xmlns="" val="2613847044"/>
                    </a:ext>
                  </a:extLst>
                </a:gridCol>
                <a:gridCol w="1974009">
                  <a:extLst>
                    <a:ext uri="{9D8B030D-6E8A-4147-A177-3AD203B41FA5}">
                      <a16:colId xmlns:a16="http://schemas.microsoft.com/office/drawing/2014/main" xmlns="" val="380599328"/>
                    </a:ext>
                  </a:extLst>
                </a:gridCol>
                <a:gridCol w="1845827">
                  <a:extLst>
                    <a:ext uri="{9D8B030D-6E8A-4147-A177-3AD203B41FA5}">
                      <a16:colId xmlns:a16="http://schemas.microsoft.com/office/drawing/2014/main" xmlns="" val="4152396520"/>
                    </a:ext>
                  </a:extLst>
                </a:gridCol>
              </a:tblGrid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2022год 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45568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</a:t>
                      </a:r>
                      <a:r>
                        <a:rPr lang="ru-RU" b="0" baseline="0" dirty="0" smtClean="0"/>
                        <a:t> в том числе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2 573 812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2 312 249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1 483 907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1 306 014</a:t>
                      </a:r>
                      <a:endParaRPr lang="ru-RU" b="1" spc="1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2952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168 207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183164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193892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204320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117831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39 945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22108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17824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17018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714997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1 792 635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2106977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 1272191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1084676</a:t>
                      </a:r>
                      <a:endParaRPr lang="ru-RU" spc="1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063510"/>
                  </a:ext>
                </a:extLst>
              </a:tr>
              <a:tr h="5728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r>
                        <a:rPr lang="ru-RU" b="1" baseline="0" dirty="0" smtClean="0"/>
                        <a:t> 566 098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2 312 249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1 471 458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1 306</a:t>
                      </a:r>
                      <a:r>
                        <a:rPr lang="ru-RU" b="1" baseline="0" dirty="0" smtClean="0"/>
                        <a:t> 014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43483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7 714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12 449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17785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87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408" y="582273"/>
            <a:ext cx="7040880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Муниципальная целевая программа –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определяющий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864" y="1548872"/>
            <a:ext cx="107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государственной политики в определенной 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используемых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1" y="4664993"/>
            <a:ext cx="3611913" cy="2060132"/>
          </a:xfrm>
          <a:prstGeom prst="rect">
            <a:avLst/>
          </a:prstGeom>
        </p:spPr>
      </p:pic>
      <p:pic>
        <p:nvPicPr>
          <p:cNvPr id="14" name="Рисунок 13" descr="финпомощ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12" y="2025831"/>
            <a:ext cx="3828288" cy="2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759" y="2970103"/>
            <a:ext cx="480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1. </a:t>
            </a:r>
            <a:r>
              <a:rPr lang="ru-RU" dirty="0" smtClean="0">
                <a:solidFill>
                  <a:srgbClr val="00B050"/>
                </a:solidFill>
              </a:rPr>
              <a:t>Определяется </a:t>
            </a:r>
            <a:r>
              <a:rPr lang="ru-RU" dirty="0">
                <a:solidFill>
                  <a:srgbClr val="00B050"/>
                </a:solidFill>
              </a:rPr>
              <a:t>из долгосрочной стратегии </a:t>
            </a:r>
            <a:r>
              <a:rPr lang="ru-RU" i="1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50"/>
                </a:solidFill>
              </a:rPr>
              <a:t>оциально-экономического развития и </a:t>
            </a:r>
            <a:r>
              <a:rPr lang="ru-RU" dirty="0" smtClean="0">
                <a:solidFill>
                  <a:srgbClr val="00B050"/>
                </a:solidFill>
              </a:rPr>
              <a:t>является </a:t>
            </a:r>
            <a:r>
              <a:rPr lang="ru-RU" dirty="0">
                <a:solidFill>
                  <a:srgbClr val="00B050"/>
                </a:solidFill>
              </a:rPr>
              <a:t>инструментом достижения её </a:t>
            </a:r>
            <a:r>
              <a:rPr lang="ru-RU" dirty="0" smtClean="0">
                <a:solidFill>
                  <a:srgbClr val="00B050"/>
                </a:solidFill>
              </a:rPr>
              <a:t>целей.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4061995"/>
            <a:ext cx="393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 инструменты бюджетной политики по достижению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целей.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7578" y="5085326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0000"/>
                </a:solidFill>
              </a:rPr>
              <a:t>Состоит </a:t>
            </a:r>
            <a:r>
              <a:rPr lang="ru-RU" dirty="0">
                <a:solidFill>
                  <a:srgbClr val="FF0000"/>
                </a:solidFill>
              </a:rPr>
              <a:t>из </a:t>
            </a:r>
            <a:r>
              <a:rPr lang="ru-RU" dirty="0" smtClean="0">
                <a:solidFill>
                  <a:srgbClr val="FF0000"/>
                </a:solidFill>
              </a:rPr>
              <a:t>подпрограмм.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2304" y="555465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Реализуется ответственным исполнителем с участием соисполнителей, которые отвечают за свои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подпрограммы.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764373"/>
            <a:ext cx="110703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реализацию муниципальных программ </a:t>
            </a:r>
            <a:r>
              <a:rPr lang="ru-RU" sz="3200" dirty="0" err="1" smtClean="0"/>
              <a:t>угличского</a:t>
            </a:r>
            <a:r>
              <a:rPr lang="ru-RU" sz="3200" dirty="0" smtClean="0"/>
              <a:t> муниципального района в 2023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67939"/>
              </p:ext>
            </p:extLst>
          </p:nvPr>
        </p:nvGraphicFramePr>
        <p:xfrm>
          <a:off x="243840" y="1950085"/>
          <a:ext cx="1164336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9">
                  <a:extLst>
                    <a:ext uri="{9D8B030D-6E8A-4147-A177-3AD203B41FA5}">
                      <a16:colId xmlns:a16="http://schemas.microsoft.com/office/drawing/2014/main" xmlns="" val="618949977"/>
                    </a:ext>
                  </a:extLst>
                </a:gridCol>
                <a:gridCol w="9128991">
                  <a:extLst>
                    <a:ext uri="{9D8B030D-6E8A-4147-A177-3AD203B41FA5}">
                      <a16:colId xmlns:a16="http://schemas.microsoft.com/office/drawing/2014/main" xmlns="" val="298517143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341621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7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 программа «Обеспечение функционирования и развития муниципальной системы образования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ru-RU" dirty="0" smtClean="0"/>
                        <a:t>596 150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«Социальная поддержка населения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373 476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1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«Молодежь»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7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«Укрепление антитеррористической защищенности, пожарной безопасности муниципальных образовательных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«Модернизация и реформирование объектов жилищно-коммунального хозяйства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4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«Развитие водоснабжения, водоотведения и очистки сточных  вод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01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04674"/>
              </p:ext>
            </p:extLst>
          </p:nvPr>
        </p:nvGraphicFramePr>
        <p:xfrm>
          <a:off x="234696" y="1511173"/>
          <a:ext cx="1161592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65">
                  <a:extLst>
                    <a:ext uri="{9D8B030D-6E8A-4147-A177-3AD203B41FA5}">
                      <a16:colId xmlns:a16="http://schemas.microsoft.com/office/drawing/2014/main" xmlns="" val="194204870"/>
                    </a:ext>
                  </a:extLst>
                </a:gridCol>
                <a:gridCol w="8885867">
                  <a:extLst>
                    <a:ext uri="{9D8B030D-6E8A-4147-A177-3AD203B41FA5}">
                      <a16:colId xmlns:a16="http://schemas.microsoft.com/office/drawing/2014/main" xmlns="" val="3393314725"/>
                    </a:ext>
                  </a:extLst>
                </a:gridCol>
                <a:gridCol w="1987296">
                  <a:extLst>
                    <a:ext uri="{9D8B030D-6E8A-4147-A177-3AD203B41FA5}">
                      <a16:colId xmlns:a16="http://schemas.microsoft.com/office/drawing/2014/main" xmlns="" val="312337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2023г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0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«Ремонт автомобильных дорог общего пользования в границах Угличского муниципального района»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24 873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6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«Патриотическое воспитание и допризывная подготовка граждан Российской Федерации, проживающих на территории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 программа «О поддержке социально ориентированных некоммерческих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«Сохранение и развитие культуры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116 889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0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физической культуры и спорта в </a:t>
                      </a:r>
                      <a:r>
                        <a:rPr lang="ru-RU" dirty="0" err="1" smtClean="0"/>
                        <a:t>Угличском</a:t>
                      </a:r>
                      <a:r>
                        <a:rPr lang="ru-RU" dirty="0" smtClean="0"/>
                        <a:t> муниципальном районе»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21 514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95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внутреннего и въездного туризма на территории Угличского муниципального района»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2 455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«Организация регулярных пассажирских перевозок на </a:t>
                      </a:r>
                      <a:r>
                        <a:rPr lang="ru-RU" dirty="0" err="1" smtClean="0"/>
                        <a:t>внутримуниципальных</a:t>
                      </a:r>
                      <a:r>
                        <a:rPr lang="ru-RU" dirty="0" smtClean="0"/>
                        <a:t> маршрутах пригородного сообщения»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7453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12" y="0"/>
            <a:ext cx="2877312" cy="151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44828"/>
              </p:ext>
            </p:extLst>
          </p:nvPr>
        </p:nvGraphicFramePr>
        <p:xfrm>
          <a:off x="207263" y="676195"/>
          <a:ext cx="11298936" cy="429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xmlns="" val="2497792279"/>
                    </a:ext>
                  </a:extLst>
                </a:gridCol>
                <a:gridCol w="8278368">
                  <a:extLst>
                    <a:ext uri="{9D8B030D-6E8A-4147-A177-3AD203B41FA5}">
                      <a16:colId xmlns:a16="http://schemas.microsoft.com/office/drawing/2014/main" xmlns="" val="38053114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283320175"/>
                    </a:ext>
                  </a:extLst>
                </a:gridCol>
              </a:tblGrid>
              <a:tr h="12724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7806558"/>
                  </a:ext>
                </a:extLst>
              </a:tr>
              <a:tr h="11556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системы гражданской обороны, пожарной безопасности,</a:t>
                      </a:r>
                      <a:r>
                        <a:rPr lang="ru-RU" baseline="0" dirty="0" smtClean="0"/>
                        <a:t> безопасности людей на водных объектах, защиты населения от чрезвычайных ситуаций и снижения рисков их возникновения на территории УМР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874727"/>
                  </a:ext>
                </a:extLst>
              </a:tr>
              <a:tr h="920202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«Обеспечение эффективного использования муниципального имущества </a:t>
                      </a:r>
                      <a:r>
                        <a:rPr lang="ru-RU" dirty="0" err="1" smtClean="0"/>
                        <a:t>Угличского</a:t>
                      </a:r>
                      <a:r>
                        <a:rPr lang="ru-RU" dirty="0" smtClean="0"/>
                        <a:t>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15 252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5986"/>
                  </a:ext>
                </a:extLst>
              </a:tr>
              <a:tr h="888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«Профилактика правонарушений на территории Угличского муниципального района»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" y="4997003"/>
            <a:ext cx="3276091" cy="1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924300"/>
            <a:ext cx="4381500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7" y="2952130"/>
            <a:ext cx="3798155" cy="2863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463040"/>
            <a:ext cx="9991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Муниципальный долг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i="1" dirty="0"/>
              <a:t>- совокупность долговых обязательств муниципального образования.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10600" cy="1968501"/>
          </a:xfrm>
        </p:spPr>
        <p:txBody>
          <a:bodyPr/>
          <a:lstStyle/>
          <a:p>
            <a:pPr algn="ctr"/>
            <a:r>
              <a:rPr lang="ru-RU" b="1" dirty="0" smtClean="0"/>
              <a:t>Контактная информация: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365248"/>
            <a:ext cx="5593452" cy="4353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659" y="2394394"/>
            <a:ext cx="615610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финансов Администрации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Угличского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муниципального района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Адрес: Ярославская область,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г.Углич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Успенская площадь д.2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 (8-48532) 2-15-51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л.почта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uf@uglich.adm.yar.ru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764373"/>
            <a:ext cx="10984992" cy="129302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84" y="3038760"/>
            <a:ext cx="5361856" cy="360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96" y="3038760"/>
            <a:ext cx="6060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Угличского муниципального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– бюджета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на 2023 год.</a:t>
            </a:r>
          </a:p>
          <a:p>
            <a:pPr algn="just"/>
            <a:endParaRPr lang="ru-RU" alt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ГРАЖДАНЕ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 КАК НАЛОГОПЛАТЕЛЬЩИКИ И КАК ПОТРЕБИТЕЛИ МУНИЦИПАЛЬНЫХ  УСЛУГ – ДОЛЖНЫ БЫТЬ УВЕРЕНЫ В ТОМ, ЧТО ПЕРЕДАВАЕМЫЕ ИМИ В РАСПОРЯЖЕНИЕ  ГОСУДАРСТВА СРЕДСТВА ИСПОЛЬЗУЮТСЯ ПРОЗРАЧНО И ЭФФЕКТИВНО, ПРИНОСЯТ  КОНКРЕТНЫЕ РЕЗУЛЬТАТЫ, КАК ДЛЯ ОБЩЕСТВА В ЦЕЛОМ, ТАК И ДЛЯ КАЖДОЙ СЕМЬИ,  ДЛЯ КАЖДОГО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96" y="1719974"/>
            <a:ext cx="114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 Кроме того, бюджет –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конкретный подробный план доходов и расходов определенного объекта, который устанавливается на конкретный период, как правило на один год.</a:t>
            </a:r>
          </a:p>
        </p:txBody>
      </p:sp>
    </p:spTree>
    <p:extLst>
      <p:ext uri="{BB962C8B-B14F-4D97-AF65-F5344CB8AC3E}">
        <p14:creationId xmlns:p14="http://schemas.microsoft.com/office/powerpoint/2010/main" val="3288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5216"/>
            <a:ext cx="8610600" cy="1767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Бюджет</a:t>
            </a:r>
            <a:r>
              <a:rPr lang="ru-RU" sz="1800" b="1" dirty="0"/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893" y="1964287"/>
            <a:ext cx="5365750" cy="327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964286"/>
            <a:ext cx="291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7643" y="2000175"/>
            <a:ext cx="291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440" y="3732126"/>
            <a:ext cx="10887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превышают доходы, то бюджет формируется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- основополагающее требование, предъявляемое к органам, составляющим и утверждающим бюджет. </a:t>
            </a:r>
          </a:p>
        </p:txBody>
      </p:sp>
    </p:spTree>
    <p:extLst>
      <p:ext uri="{BB962C8B-B14F-4D97-AF65-F5344CB8AC3E}">
        <p14:creationId xmlns:p14="http://schemas.microsoft.com/office/powerpoint/2010/main" val="9551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12" y="1256899"/>
            <a:ext cx="1219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768" y="533624"/>
            <a:ext cx="10619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Доходная часть бюджета                        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Угличского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муниципального района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480" y="4114399"/>
            <a:ext cx="525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  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доходы бюджета Угличского района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 2023г.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02545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447397"/>
              </p:ext>
            </p:extLst>
          </p:nvPr>
        </p:nvGraphicFramePr>
        <p:xfrm>
          <a:off x="829056" y="2201769"/>
          <a:ext cx="10387584" cy="425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6028" y="2790182"/>
            <a:ext cx="13761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Дотации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726" y="4037559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Субсидии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592" y="5315714"/>
            <a:ext cx="1636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Субвенции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56" y="1278440"/>
            <a:ext cx="1082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04" y="764373"/>
            <a:ext cx="9886696" cy="17756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" y="2282424"/>
            <a:ext cx="10972800" cy="4089400"/>
          </a:xfrm>
        </p:spPr>
      </p:pic>
      <p:pic>
        <p:nvPicPr>
          <p:cNvPr id="1026" name="Picture 2" descr="http://www.urokpk.ru/windows/images/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4" y="2807593"/>
            <a:ext cx="721216" cy="10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6452315" y="4443210"/>
            <a:ext cx="1545465" cy="218941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8986" y="3889420"/>
            <a:ext cx="51516" cy="55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97273" l="0" r="97273">
                        <a14:foregroundMark x1="31364" y1="89394" x2="33485" y2="88788"/>
                        <a14:foregroundMark x1="21364" y1="88788" x2="23788" y2="88788"/>
                        <a14:foregroundMark x1="39394" y1="78788" x2="40455" y2="78182"/>
                        <a14:foregroundMark x1="42424" y1="76364" x2="44848" y2="74545"/>
                        <a14:foregroundMark x1="45758" y1="87879" x2="48636" y2="86061"/>
                        <a14:foregroundMark x1="56515" y1="88485" x2="57879" y2="86364"/>
                        <a14:foregroundMark x1="83333" y1="79697" x2="86970" y2="80909"/>
                        <a14:foregroundMark x1="93636" y1="85455" x2="95455" y2="84848"/>
                        <a14:foregroundMark x1="91515" y1="57879" x2="90455" y2="54545"/>
                        <a14:foregroundMark x1="86061" y1="55152" x2="84394" y2="53030"/>
                        <a14:foregroundMark x1="91515" y1="53030" x2="90000" y2="52121"/>
                        <a14:foregroundMark x1="85758" y1="53636" x2="85455" y2="52121"/>
                        <a14:foregroundMark x1="36970" y1="70909" x2="36970" y2="67879"/>
                        <a14:backgroundMark x1="32424" y1="66364" x2="38485" y2="60303"/>
                        <a14:backgroundMark x1="72727" y1="46667" x2="80909" y2="44242"/>
                        <a14:backgroundMark x1="27273" y1="24545" x2="26061" y2="18182"/>
                        <a14:backgroundMark x1="23939" y1="50303" x2="23030" y2="45758"/>
                        <a14:backgroundMark x1="23333" y1="53939" x2="23788" y2="51818"/>
                        <a14:backgroundMark x1="21515" y1="35758" x2="20909" y2="33939"/>
                        <a14:backgroundMark x1="12424" y1="33636" x2="18030" y2="31515"/>
                        <a14:backgroundMark x1="13788" y1="40909" x2="14242" y2="16667"/>
                        <a14:backgroundMark x1="8636" y1="31515" x2="25909" y2="13030"/>
                        <a14:backgroundMark x1="69242" y1="45152" x2="73788" y2="47273"/>
                        <a14:backgroundMark x1="73485" y1="90606" x2="68182" y2="86970"/>
                        <a14:backgroundMark x1="66818" y1="86364" x2="64848" y2="77879"/>
                        <a14:backgroundMark x1="71515" y1="73333" x2="73788" y2="71212"/>
                        <a14:backgroundMark x1="51515" y1="37879" x2="52273" y2="36667"/>
                        <a14:backgroundMark x1="47727" y1="37576" x2="48333" y2="3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8317"/>
            <a:ext cx="4422473" cy="29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60" y="604547"/>
            <a:ext cx="718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расходов бюджета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6122763"/>
              </p:ext>
            </p:extLst>
          </p:nvPr>
        </p:nvGraphicFramePr>
        <p:xfrm>
          <a:off x="2999232" y="2469262"/>
          <a:ext cx="8619744" cy="421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0" y="4540810"/>
            <a:ext cx="1617621" cy="1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951"/>
            <a:ext cx="4413504" cy="2218944"/>
          </a:xfrm>
        </p:spPr>
      </p:pic>
      <p:sp>
        <p:nvSpPr>
          <p:cNvPr id="5" name="Прямоугольник 4"/>
          <p:cNvSpPr/>
          <p:nvPr/>
        </p:nvSpPr>
        <p:spPr>
          <a:xfrm>
            <a:off x="3569170" y="579735"/>
            <a:ext cx="8406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Участие гражданина 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бюджетном процессе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624" y="2334061"/>
            <a:ext cx="245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Гражданин, </a:t>
            </a:r>
          </a:p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как налогоплательщик</a:t>
            </a:r>
          </a:p>
          <a:p>
            <a:pPr algn="ctr"/>
            <a:endParaRPr lang="ru-RU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6" y="3355538"/>
            <a:ext cx="3096769" cy="232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58" y="3389376"/>
            <a:ext cx="3575342" cy="3328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40579" y="5240464"/>
            <a:ext cx="38514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Гражданин, как получатель социальных гарантий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(образование, ЖКХ, культура, физическая культура и спорт, соц. льготы и др.)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2322" y="2476499"/>
            <a:ext cx="3355378" cy="787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321300" y="5661612"/>
            <a:ext cx="3302000" cy="1196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817</TotalTime>
  <Words>1083</Words>
  <Application>Microsoft Office PowerPoint</Application>
  <PresentationFormat>Широкоэкранный</PresentationFormat>
  <Paragraphs>168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 Light</vt:lpstr>
      <vt:lpstr>Century Gothic</vt:lpstr>
      <vt:lpstr>Times New Roman</vt:lpstr>
      <vt:lpstr>Verdana</vt:lpstr>
      <vt:lpstr>Wingdings</vt:lpstr>
      <vt:lpstr>След самолета</vt:lpstr>
      <vt:lpstr>Презентация PowerPoint</vt:lpstr>
      <vt:lpstr>Что такое «Бюджет для граждан?»</vt:lpstr>
      <vt:lpstr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Презентация PowerPoint</vt:lpstr>
      <vt:lpstr> доходы бюджета Угличского района  на 2023г.</vt:lpstr>
      <vt:lpstr>Презентация PowerPoint</vt:lpstr>
      <vt:lpstr>Расходы бюджета – выплачиваемые из бюджета денежные средства, за ИСКЛЮЧЕНИЕМ СРЕДСТВ, ЯВЛЯЮЩИХСЯ ИСТОЧНИКАМИ ФИНАНСИРОВАНИЯ ДЕФИЦИТА БЮДЖЕТА.</vt:lpstr>
      <vt:lpstr>Презентация PowerPoint</vt:lpstr>
      <vt:lpstr>Презентация PowerPoint</vt:lpstr>
      <vt:lpstr>Основные параметры бюджета Угличского муниципального района</vt:lpstr>
      <vt:lpstr>Муниципальная целевая программа – документ, определяющий </vt:lpstr>
      <vt:lpstr>Расходы на реализацию муниципальных программ угличского муниципального района в 2023 году</vt:lpstr>
      <vt:lpstr>Презентация PowerPoint</vt:lpstr>
      <vt:lpstr> 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Муратова</dc:creator>
  <cp:lastModifiedBy>Спиридонова О.А.</cp:lastModifiedBy>
  <cp:revision>124</cp:revision>
  <cp:lastPrinted>2022-05-23T12:13:45Z</cp:lastPrinted>
  <dcterms:created xsi:type="dcterms:W3CDTF">2017-09-24T09:49:53Z</dcterms:created>
  <dcterms:modified xsi:type="dcterms:W3CDTF">2023-05-15T13:18:35Z</dcterms:modified>
</cp:coreProperties>
</file>